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2" r:id="rId2"/>
  </p:sldMasterIdLst>
  <p:notesMasterIdLst>
    <p:notesMasterId r:id="rId17"/>
  </p:notesMasterIdLst>
  <p:sldIdLst>
    <p:sldId id="424" r:id="rId3"/>
    <p:sldId id="352" r:id="rId4"/>
    <p:sldId id="391" r:id="rId5"/>
    <p:sldId id="393" r:id="rId6"/>
    <p:sldId id="397" r:id="rId7"/>
    <p:sldId id="399" r:id="rId8"/>
    <p:sldId id="357" r:id="rId9"/>
    <p:sldId id="396" r:id="rId10"/>
    <p:sldId id="355" r:id="rId11"/>
    <p:sldId id="409" r:id="rId12"/>
    <p:sldId id="426" r:id="rId13"/>
    <p:sldId id="417" r:id="rId14"/>
    <p:sldId id="427" r:id="rId15"/>
    <p:sldId id="40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22" autoAdjust="0"/>
  </p:normalViewPr>
  <p:slideViewPr>
    <p:cSldViewPr>
      <p:cViewPr varScale="1">
        <p:scale>
          <a:sx n="81" d="100"/>
          <a:sy n="81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BA24D-DE69-4A88-BDAD-549DA6ECB9B4}" type="doc">
      <dgm:prSet loTypeId="urn:microsoft.com/office/officeart/2005/8/layout/vList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049F0B9-E3F8-42B4-B1EF-28912E007A85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</a:rPr>
            <a:t>Картинка на мониторе неуловимо дергается, цвет элементов слишком яркий, в компьютерных  играх  изображение меняется с бешеной скоростью.</a:t>
          </a:r>
          <a:endParaRPr lang="ru-RU" dirty="0"/>
        </a:p>
      </dgm:t>
    </dgm:pt>
    <dgm:pt modelId="{F3C71C98-3753-4470-A62A-3BBB7A7447E6}" type="parTrans" cxnId="{3EC27EAC-732E-47FD-8110-55FF1EE4BB56}">
      <dgm:prSet/>
      <dgm:spPr/>
      <dgm:t>
        <a:bodyPr/>
        <a:lstStyle/>
        <a:p>
          <a:endParaRPr lang="ru-RU"/>
        </a:p>
      </dgm:t>
    </dgm:pt>
    <dgm:pt modelId="{D762AB13-4CDD-4D24-9AFD-0A7A8CF50CF9}" type="sibTrans" cxnId="{3EC27EAC-732E-47FD-8110-55FF1EE4BB56}">
      <dgm:prSet/>
      <dgm:spPr/>
      <dgm:t>
        <a:bodyPr/>
        <a:lstStyle/>
        <a:p>
          <a:endParaRPr lang="ru-RU"/>
        </a:p>
      </dgm:t>
    </dgm:pt>
    <dgm:pt modelId="{96F5492E-EC31-4DB2-B46E-CB58FA35F6EB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</a:rPr>
            <a:t>Мы надолго застываем перед компьютером в одной позе. Увеличивается нагрузка на позвоночник, мышцы шеи и плеч. </a:t>
          </a:r>
          <a:endParaRPr lang="ru-RU" dirty="0"/>
        </a:p>
      </dgm:t>
    </dgm:pt>
    <dgm:pt modelId="{3FBB648B-71F1-4E7F-A500-4C39E4C9F024}" type="parTrans" cxnId="{22B4635C-6B52-4D83-9DCC-49588705016A}">
      <dgm:prSet/>
      <dgm:spPr/>
      <dgm:t>
        <a:bodyPr/>
        <a:lstStyle/>
        <a:p>
          <a:endParaRPr lang="ru-RU"/>
        </a:p>
      </dgm:t>
    </dgm:pt>
    <dgm:pt modelId="{1A51E129-F037-436C-AE8B-33A44464B3AC}" type="sibTrans" cxnId="{22B4635C-6B52-4D83-9DCC-49588705016A}">
      <dgm:prSet/>
      <dgm:spPr/>
      <dgm:t>
        <a:bodyPr/>
        <a:lstStyle/>
        <a:p>
          <a:endParaRPr lang="ru-RU"/>
        </a:p>
      </dgm:t>
    </dgm:pt>
    <dgm:pt modelId="{BD305090-AD82-465F-BDF4-64B2EF824861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</a:rPr>
            <a:t>Наши руки заняты однообразной работой: «игрой» на клавиатуре, при которой напрягаются мышцы и сухожилия рук. </a:t>
          </a:r>
          <a:endParaRPr lang="ru-RU" dirty="0"/>
        </a:p>
      </dgm:t>
    </dgm:pt>
    <dgm:pt modelId="{FFE2D64E-676E-445C-B736-0D8D6F0619DB}" type="parTrans" cxnId="{F0D6A172-5794-410F-8FC3-8E1C44B18585}">
      <dgm:prSet/>
      <dgm:spPr/>
      <dgm:t>
        <a:bodyPr/>
        <a:lstStyle/>
        <a:p>
          <a:endParaRPr lang="ru-RU"/>
        </a:p>
      </dgm:t>
    </dgm:pt>
    <dgm:pt modelId="{5F0E85E2-B3F6-48E9-85EF-F26AD4039782}" type="sibTrans" cxnId="{F0D6A172-5794-410F-8FC3-8E1C44B18585}">
      <dgm:prSet/>
      <dgm:spPr/>
      <dgm:t>
        <a:bodyPr/>
        <a:lstStyle/>
        <a:p>
          <a:endParaRPr lang="ru-RU"/>
        </a:p>
      </dgm:t>
    </dgm:pt>
    <dgm:pt modelId="{E9C2CFE3-B954-40C5-BC99-B01EC8C30ED3}">
      <dgm:prSet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</a:rPr>
            <a:t>Работа, и особенно игры, на компьютере требуют психического напряжения. </a:t>
          </a:r>
          <a:endParaRPr lang="ru-RU" dirty="0"/>
        </a:p>
      </dgm:t>
    </dgm:pt>
    <dgm:pt modelId="{87401796-D12A-4121-90F2-EBD9960DEE11}" type="parTrans" cxnId="{6412069B-EC5C-4F83-AA74-BC532BD417D1}">
      <dgm:prSet/>
      <dgm:spPr/>
      <dgm:t>
        <a:bodyPr/>
        <a:lstStyle/>
        <a:p>
          <a:endParaRPr lang="ru-RU"/>
        </a:p>
      </dgm:t>
    </dgm:pt>
    <dgm:pt modelId="{715C5953-5F93-415F-95DB-CEACE0690F0F}" type="sibTrans" cxnId="{6412069B-EC5C-4F83-AA74-BC532BD417D1}">
      <dgm:prSet/>
      <dgm:spPr/>
      <dgm:t>
        <a:bodyPr/>
        <a:lstStyle/>
        <a:p>
          <a:endParaRPr lang="ru-RU"/>
        </a:p>
      </dgm:t>
    </dgm:pt>
    <dgm:pt modelId="{ABE44788-D51B-43DA-85D6-923A2A2AF1A0}">
      <dgm:prSet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</a:rPr>
            <a:t>Электростатическое поле заставляет пыль и заряженные частицы из воздуха «приземляться» на наши лица и руки. К тому же плата и корпус монитора, нагревшись,  выбрасывают в воздух вредные вещества. </a:t>
          </a:r>
          <a:endParaRPr lang="ru-RU" dirty="0"/>
        </a:p>
      </dgm:t>
    </dgm:pt>
    <dgm:pt modelId="{251F14FD-3C81-4853-90B7-50F782C30CAE}" type="parTrans" cxnId="{B7CC8964-6A16-40D9-B242-439840D3F49A}">
      <dgm:prSet/>
      <dgm:spPr/>
      <dgm:t>
        <a:bodyPr/>
        <a:lstStyle/>
        <a:p>
          <a:endParaRPr lang="ru-RU"/>
        </a:p>
      </dgm:t>
    </dgm:pt>
    <dgm:pt modelId="{A8E335DF-A4E4-4F69-8960-A02164AAF791}" type="sibTrans" cxnId="{B7CC8964-6A16-40D9-B242-439840D3F49A}">
      <dgm:prSet/>
      <dgm:spPr/>
      <dgm:t>
        <a:bodyPr/>
        <a:lstStyle/>
        <a:p>
          <a:endParaRPr lang="ru-RU"/>
        </a:p>
      </dgm:t>
    </dgm:pt>
    <dgm:pt modelId="{7E9E8840-C330-43E4-9CCB-54E99A705A97}" type="pres">
      <dgm:prSet presAssocID="{963BA24D-DE69-4A88-BDAD-549DA6ECB9B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30501D-FFFE-4358-8E1F-5C70ED5F5760}" type="pres">
      <dgm:prSet presAssocID="{1049F0B9-E3F8-42B4-B1EF-28912E007A85}" presName="comp" presStyleCnt="0"/>
      <dgm:spPr/>
    </dgm:pt>
    <dgm:pt modelId="{6CF85354-6927-40DA-99EB-737B66A744CC}" type="pres">
      <dgm:prSet presAssocID="{1049F0B9-E3F8-42B4-B1EF-28912E007A85}" presName="box" presStyleLbl="node1" presStyleIdx="0" presStyleCnt="5"/>
      <dgm:spPr/>
      <dgm:t>
        <a:bodyPr/>
        <a:lstStyle/>
        <a:p>
          <a:endParaRPr lang="ru-RU"/>
        </a:p>
      </dgm:t>
    </dgm:pt>
    <dgm:pt modelId="{4F9A1AF2-BBB5-450C-8F8E-A18DC30E8E63}" type="pres">
      <dgm:prSet presAssocID="{1049F0B9-E3F8-42B4-B1EF-28912E007A85}" presName="img" presStyleLbl="fgImgPlace1" presStyleIdx="0" presStyleCnt="5"/>
      <dgm:spPr/>
    </dgm:pt>
    <dgm:pt modelId="{849B6BEE-4922-4269-9261-DA3D4AB70E7B}" type="pres">
      <dgm:prSet presAssocID="{1049F0B9-E3F8-42B4-B1EF-28912E007A8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FB67A-FD12-45CC-99BF-3653D21CCA73}" type="pres">
      <dgm:prSet presAssocID="{D762AB13-4CDD-4D24-9AFD-0A7A8CF50CF9}" presName="spacer" presStyleCnt="0"/>
      <dgm:spPr/>
    </dgm:pt>
    <dgm:pt modelId="{F9E0ED7B-2722-46BD-B618-5FF6EDFFFE19}" type="pres">
      <dgm:prSet presAssocID="{E9C2CFE3-B954-40C5-BC99-B01EC8C30ED3}" presName="comp" presStyleCnt="0"/>
      <dgm:spPr/>
    </dgm:pt>
    <dgm:pt modelId="{770E2CCC-8D7F-4A4E-A8EF-BD353A0170CF}" type="pres">
      <dgm:prSet presAssocID="{E9C2CFE3-B954-40C5-BC99-B01EC8C30ED3}" presName="box" presStyleLbl="node1" presStyleIdx="1" presStyleCnt="5"/>
      <dgm:spPr/>
      <dgm:t>
        <a:bodyPr/>
        <a:lstStyle/>
        <a:p>
          <a:endParaRPr lang="ru-RU"/>
        </a:p>
      </dgm:t>
    </dgm:pt>
    <dgm:pt modelId="{EC1C9030-3BA4-4763-937A-BD268580CDB7}" type="pres">
      <dgm:prSet presAssocID="{E9C2CFE3-B954-40C5-BC99-B01EC8C30ED3}" presName="img" presStyleLbl="fgImgPlace1" presStyleIdx="1" presStyleCnt="5"/>
      <dgm:spPr/>
    </dgm:pt>
    <dgm:pt modelId="{48698662-456B-4F61-B9DB-71927D6EFF8D}" type="pres">
      <dgm:prSet presAssocID="{E9C2CFE3-B954-40C5-BC99-B01EC8C30ED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A60B0-101C-49B4-9A6C-00743F2D335A}" type="pres">
      <dgm:prSet presAssocID="{715C5953-5F93-415F-95DB-CEACE0690F0F}" presName="spacer" presStyleCnt="0"/>
      <dgm:spPr/>
    </dgm:pt>
    <dgm:pt modelId="{81D0E20F-7E8B-4F36-A8A4-9C7F7E501D38}" type="pres">
      <dgm:prSet presAssocID="{96F5492E-EC31-4DB2-B46E-CB58FA35F6EB}" presName="comp" presStyleCnt="0"/>
      <dgm:spPr/>
    </dgm:pt>
    <dgm:pt modelId="{4464969D-81BA-45F4-8CD6-68F9D5E198A0}" type="pres">
      <dgm:prSet presAssocID="{96F5492E-EC31-4DB2-B46E-CB58FA35F6EB}" presName="box" presStyleLbl="node1" presStyleIdx="2" presStyleCnt="5"/>
      <dgm:spPr/>
      <dgm:t>
        <a:bodyPr/>
        <a:lstStyle/>
        <a:p>
          <a:endParaRPr lang="ru-RU"/>
        </a:p>
      </dgm:t>
    </dgm:pt>
    <dgm:pt modelId="{F5E800F2-9B7F-410C-B411-E1F10A7D167D}" type="pres">
      <dgm:prSet presAssocID="{96F5492E-EC31-4DB2-B46E-CB58FA35F6EB}" presName="img" presStyleLbl="fgImgPlace1" presStyleIdx="2" presStyleCnt="5"/>
      <dgm:spPr/>
    </dgm:pt>
    <dgm:pt modelId="{739C2E44-347D-4A57-AF9E-A1CE7852D056}" type="pres">
      <dgm:prSet presAssocID="{96F5492E-EC31-4DB2-B46E-CB58FA35F6E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7E4D8-365B-47BD-A408-76F626787059}" type="pres">
      <dgm:prSet presAssocID="{1A51E129-F037-436C-AE8B-33A44464B3AC}" presName="spacer" presStyleCnt="0"/>
      <dgm:spPr/>
    </dgm:pt>
    <dgm:pt modelId="{4865E72E-9094-4E12-B7A6-E86ECB665114}" type="pres">
      <dgm:prSet presAssocID="{BD305090-AD82-465F-BDF4-64B2EF824861}" presName="comp" presStyleCnt="0"/>
      <dgm:spPr/>
    </dgm:pt>
    <dgm:pt modelId="{B9840232-E815-4062-8E54-D21A3F00943B}" type="pres">
      <dgm:prSet presAssocID="{BD305090-AD82-465F-BDF4-64B2EF824861}" presName="box" presStyleLbl="node1" presStyleIdx="3" presStyleCnt="5"/>
      <dgm:spPr/>
      <dgm:t>
        <a:bodyPr/>
        <a:lstStyle/>
        <a:p>
          <a:endParaRPr lang="ru-RU"/>
        </a:p>
      </dgm:t>
    </dgm:pt>
    <dgm:pt modelId="{584A53F7-79E5-4BCD-BAE3-3BB72E8C81F5}" type="pres">
      <dgm:prSet presAssocID="{BD305090-AD82-465F-BDF4-64B2EF824861}" presName="img" presStyleLbl="fgImgPlace1" presStyleIdx="3" presStyleCnt="5"/>
      <dgm:spPr/>
    </dgm:pt>
    <dgm:pt modelId="{60B07D86-7943-4E87-A16B-B151CD065FB9}" type="pres">
      <dgm:prSet presAssocID="{BD305090-AD82-465F-BDF4-64B2EF82486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E3FBC-DF72-4304-8A1E-DF4251ECD505}" type="pres">
      <dgm:prSet presAssocID="{5F0E85E2-B3F6-48E9-85EF-F26AD4039782}" presName="spacer" presStyleCnt="0"/>
      <dgm:spPr/>
    </dgm:pt>
    <dgm:pt modelId="{ECE761E4-1131-48DC-BB8D-9C72323FC83A}" type="pres">
      <dgm:prSet presAssocID="{ABE44788-D51B-43DA-85D6-923A2A2AF1A0}" presName="comp" presStyleCnt="0"/>
      <dgm:spPr/>
    </dgm:pt>
    <dgm:pt modelId="{FF241C00-FAD2-4951-8AFE-B1AF8616BCB2}" type="pres">
      <dgm:prSet presAssocID="{ABE44788-D51B-43DA-85D6-923A2A2AF1A0}" presName="box" presStyleLbl="node1" presStyleIdx="4" presStyleCnt="5"/>
      <dgm:spPr/>
      <dgm:t>
        <a:bodyPr/>
        <a:lstStyle/>
        <a:p>
          <a:endParaRPr lang="ru-RU"/>
        </a:p>
      </dgm:t>
    </dgm:pt>
    <dgm:pt modelId="{B885266A-702D-4220-8675-77CE314A890E}" type="pres">
      <dgm:prSet presAssocID="{ABE44788-D51B-43DA-85D6-923A2A2AF1A0}" presName="img" presStyleLbl="fgImgPlace1" presStyleIdx="4" presStyleCnt="5"/>
      <dgm:spPr/>
    </dgm:pt>
    <dgm:pt modelId="{37C7CB66-910A-48F7-8D3F-C94234C71E10}" type="pres">
      <dgm:prSet presAssocID="{ABE44788-D51B-43DA-85D6-923A2A2AF1A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F707F6-BA75-4168-8027-30484DE4325F}" type="presOf" srcId="{BD305090-AD82-465F-BDF4-64B2EF824861}" destId="{60B07D86-7943-4E87-A16B-B151CD065FB9}" srcOrd="1" destOrd="0" presId="urn:microsoft.com/office/officeart/2005/8/layout/vList4"/>
    <dgm:cxn modelId="{672DBCA8-542C-4573-86F7-FDE95BF72108}" type="presOf" srcId="{BD305090-AD82-465F-BDF4-64B2EF824861}" destId="{B9840232-E815-4062-8E54-D21A3F00943B}" srcOrd="0" destOrd="0" presId="urn:microsoft.com/office/officeart/2005/8/layout/vList4"/>
    <dgm:cxn modelId="{6412069B-EC5C-4F83-AA74-BC532BD417D1}" srcId="{963BA24D-DE69-4A88-BDAD-549DA6ECB9B4}" destId="{E9C2CFE3-B954-40C5-BC99-B01EC8C30ED3}" srcOrd="1" destOrd="0" parTransId="{87401796-D12A-4121-90F2-EBD9960DEE11}" sibTransId="{715C5953-5F93-415F-95DB-CEACE0690F0F}"/>
    <dgm:cxn modelId="{F0D6A172-5794-410F-8FC3-8E1C44B18585}" srcId="{963BA24D-DE69-4A88-BDAD-549DA6ECB9B4}" destId="{BD305090-AD82-465F-BDF4-64B2EF824861}" srcOrd="3" destOrd="0" parTransId="{FFE2D64E-676E-445C-B736-0D8D6F0619DB}" sibTransId="{5F0E85E2-B3F6-48E9-85EF-F26AD4039782}"/>
    <dgm:cxn modelId="{68A96B2F-445E-44C7-BEDC-DFE5983B66E6}" type="presOf" srcId="{1049F0B9-E3F8-42B4-B1EF-28912E007A85}" destId="{849B6BEE-4922-4269-9261-DA3D4AB70E7B}" srcOrd="1" destOrd="0" presId="urn:microsoft.com/office/officeart/2005/8/layout/vList4"/>
    <dgm:cxn modelId="{12E775A6-B4DD-4796-BDBA-D87D0CC5FAB9}" type="presOf" srcId="{1049F0B9-E3F8-42B4-B1EF-28912E007A85}" destId="{6CF85354-6927-40DA-99EB-737B66A744CC}" srcOrd="0" destOrd="0" presId="urn:microsoft.com/office/officeart/2005/8/layout/vList4"/>
    <dgm:cxn modelId="{D6CFE956-C84C-4A10-BEA5-334E334A7729}" type="presOf" srcId="{96F5492E-EC31-4DB2-B46E-CB58FA35F6EB}" destId="{739C2E44-347D-4A57-AF9E-A1CE7852D056}" srcOrd="1" destOrd="0" presId="urn:microsoft.com/office/officeart/2005/8/layout/vList4"/>
    <dgm:cxn modelId="{F7DC50D0-09FB-4AC1-BB17-72D4FC2AD79C}" type="presOf" srcId="{963BA24D-DE69-4A88-BDAD-549DA6ECB9B4}" destId="{7E9E8840-C330-43E4-9CCB-54E99A705A97}" srcOrd="0" destOrd="0" presId="urn:microsoft.com/office/officeart/2005/8/layout/vList4"/>
    <dgm:cxn modelId="{324E1DD9-F055-41B2-93F8-7F958F9461A1}" type="presOf" srcId="{96F5492E-EC31-4DB2-B46E-CB58FA35F6EB}" destId="{4464969D-81BA-45F4-8CD6-68F9D5E198A0}" srcOrd="0" destOrd="0" presId="urn:microsoft.com/office/officeart/2005/8/layout/vList4"/>
    <dgm:cxn modelId="{3EC27EAC-732E-47FD-8110-55FF1EE4BB56}" srcId="{963BA24D-DE69-4A88-BDAD-549DA6ECB9B4}" destId="{1049F0B9-E3F8-42B4-B1EF-28912E007A85}" srcOrd="0" destOrd="0" parTransId="{F3C71C98-3753-4470-A62A-3BBB7A7447E6}" sibTransId="{D762AB13-4CDD-4D24-9AFD-0A7A8CF50CF9}"/>
    <dgm:cxn modelId="{89C629F3-6A0F-4D1A-958A-C33F9539E9D6}" type="presOf" srcId="{ABE44788-D51B-43DA-85D6-923A2A2AF1A0}" destId="{FF241C00-FAD2-4951-8AFE-B1AF8616BCB2}" srcOrd="0" destOrd="0" presId="urn:microsoft.com/office/officeart/2005/8/layout/vList4"/>
    <dgm:cxn modelId="{5B510FA3-19AF-4A57-8CB1-126E3C1BAFD4}" type="presOf" srcId="{ABE44788-D51B-43DA-85D6-923A2A2AF1A0}" destId="{37C7CB66-910A-48F7-8D3F-C94234C71E10}" srcOrd="1" destOrd="0" presId="urn:microsoft.com/office/officeart/2005/8/layout/vList4"/>
    <dgm:cxn modelId="{0A8F7FB5-D24C-4D03-B569-D70B46A1A3F2}" type="presOf" srcId="{E9C2CFE3-B954-40C5-BC99-B01EC8C30ED3}" destId="{48698662-456B-4F61-B9DB-71927D6EFF8D}" srcOrd="1" destOrd="0" presId="urn:microsoft.com/office/officeart/2005/8/layout/vList4"/>
    <dgm:cxn modelId="{468EEDCB-40D5-4980-A741-442BCA2927D1}" type="presOf" srcId="{E9C2CFE3-B954-40C5-BC99-B01EC8C30ED3}" destId="{770E2CCC-8D7F-4A4E-A8EF-BD353A0170CF}" srcOrd="0" destOrd="0" presId="urn:microsoft.com/office/officeart/2005/8/layout/vList4"/>
    <dgm:cxn modelId="{B7CC8964-6A16-40D9-B242-439840D3F49A}" srcId="{963BA24D-DE69-4A88-BDAD-549DA6ECB9B4}" destId="{ABE44788-D51B-43DA-85D6-923A2A2AF1A0}" srcOrd="4" destOrd="0" parTransId="{251F14FD-3C81-4853-90B7-50F782C30CAE}" sibTransId="{A8E335DF-A4E4-4F69-8960-A02164AAF791}"/>
    <dgm:cxn modelId="{22B4635C-6B52-4D83-9DCC-49588705016A}" srcId="{963BA24D-DE69-4A88-BDAD-549DA6ECB9B4}" destId="{96F5492E-EC31-4DB2-B46E-CB58FA35F6EB}" srcOrd="2" destOrd="0" parTransId="{3FBB648B-71F1-4E7F-A500-4C39E4C9F024}" sibTransId="{1A51E129-F037-436C-AE8B-33A44464B3AC}"/>
    <dgm:cxn modelId="{3FF0BD4C-DAC9-406B-8776-6482BAEFD3AF}" type="presParOf" srcId="{7E9E8840-C330-43E4-9CCB-54E99A705A97}" destId="{1830501D-FFFE-4358-8E1F-5C70ED5F5760}" srcOrd="0" destOrd="0" presId="urn:microsoft.com/office/officeart/2005/8/layout/vList4"/>
    <dgm:cxn modelId="{AB99CE1E-80BD-44F0-AFB4-8CD902FCE174}" type="presParOf" srcId="{1830501D-FFFE-4358-8E1F-5C70ED5F5760}" destId="{6CF85354-6927-40DA-99EB-737B66A744CC}" srcOrd="0" destOrd="0" presId="urn:microsoft.com/office/officeart/2005/8/layout/vList4"/>
    <dgm:cxn modelId="{33022DA5-A3C9-4863-97BC-4F2BC9E464F4}" type="presParOf" srcId="{1830501D-FFFE-4358-8E1F-5C70ED5F5760}" destId="{4F9A1AF2-BBB5-450C-8F8E-A18DC30E8E63}" srcOrd="1" destOrd="0" presId="urn:microsoft.com/office/officeart/2005/8/layout/vList4"/>
    <dgm:cxn modelId="{B0B0C970-6DAD-4C40-A1A6-52C3C1D8CDDE}" type="presParOf" srcId="{1830501D-FFFE-4358-8E1F-5C70ED5F5760}" destId="{849B6BEE-4922-4269-9261-DA3D4AB70E7B}" srcOrd="2" destOrd="0" presId="urn:microsoft.com/office/officeart/2005/8/layout/vList4"/>
    <dgm:cxn modelId="{7547F529-6A0E-4B45-928E-71D2481BE7F7}" type="presParOf" srcId="{7E9E8840-C330-43E4-9CCB-54E99A705A97}" destId="{D92FB67A-FD12-45CC-99BF-3653D21CCA73}" srcOrd="1" destOrd="0" presId="urn:microsoft.com/office/officeart/2005/8/layout/vList4"/>
    <dgm:cxn modelId="{C788521B-460D-4527-B91F-C3556653DCD9}" type="presParOf" srcId="{7E9E8840-C330-43E4-9CCB-54E99A705A97}" destId="{F9E0ED7B-2722-46BD-B618-5FF6EDFFFE19}" srcOrd="2" destOrd="0" presId="urn:microsoft.com/office/officeart/2005/8/layout/vList4"/>
    <dgm:cxn modelId="{DEDC3962-213C-4FBB-B605-12AFDA9620A3}" type="presParOf" srcId="{F9E0ED7B-2722-46BD-B618-5FF6EDFFFE19}" destId="{770E2CCC-8D7F-4A4E-A8EF-BD353A0170CF}" srcOrd="0" destOrd="0" presId="urn:microsoft.com/office/officeart/2005/8/layout/vList4"/>
    <dgm:cxn modelId="{D3D08D2B-E07D-468A-9338-58003F70FADE}" type="presParOf" srcId="{F9E0ED7B-2722-46BD-B618-5FF6EDFFFE19}" destId="{EC1C9030-3BA4-4763-937A-BD268580CDB7}" srcOrd="1" destOrd="0" presId="urn:microsoft.com/office/officeart/2005/8/layout/vList4"/>
    <dgm:cxn modelId="{FB91BA1D-865D-4C67-BB5E-653E411DF427}" type="presParOf" srcId="{F9E0ED7B-2722-46BD-B618-5FF6EDFFFE19}" destId="{48698662-456B-4F61-B9DB-71927D6EFF8D}" srcOrd="2" destOrd="0" presId="urn:microsoft.com/office/officeart/2005/8/layout/vList4"/>
    <dgm:cxn modelId="{D93146EB-9B1F-498D-9AD9-85345C78F926}" type="presParOf" srcId="{7E9E8840-C330-43E4-9CCB-54E99A705A97}" destId="{08CA60B0-101C-49B4-9A6C-00743F2D335A}" srcOrd="3" destOrd="0" presId="urn:microsoft.com/office/officeart/2005/8/layout/vList4"/>
    <dgm:cxn modelId="{0CCBD436-71C4-4352-9978-CB748A397297}" type="presParOf" srcId="{7E9E8840-C330-43E4-9CCB-54E99A705A97}" destId="{81D0E20F-7E8B-4F36-A8A4-9C7F7E501D38}" srcOrd="4" destOrd="0" presId="urn:microsoft.com/office/officeart/2005/8/layout/vList4"/>
    <dgm:cxn modelId="{4F1E5EB4-6788-4370-A770-34C366425BCD}" type="presParOf" srcId="{81D0E20F-7E8B-4F36-A8A4-9C7F7E501D38}" destId="{4464969D-81BA-45F4-8CD6-68F9D5E198A0}" srcOrd="0" destOrd="0" presId="urn:microsoft.com/office/officeart/2005/8/layout/vList4"/>
    <dgm:cxn modelId="{3A0965A9-3A98-4AFD-BE94-2482E507DC69}" type="presParOf" srcId="{81D0E20F-7E8B-4F36-A8A4-9C7F7E501D38}" destId="{F5E800F2-9B7F-410C-B411-E1F10A7D167D}" srcOrd="1" destOrd="0" presId="urn:microsoft.com/office/officeart/2005/8/layout/vList4"/>
    <dgm:cxn modelId="{871FE756-689C-4CA2-9F7A-AC2253B3D27F}" type="presParOf" srcId="{81D0E20F-7E8B-4F36-A8A4-9C7F7E501D38}" destId="{739C2E44-347D-4A57-AF9E-A1CE7852D056}" srcOrd="2" destOrd="0" presId="urn:microsoft.com/office/officeart/2005/8/layout/vList4"/>
    <dgm:cxn modelId="{475F96CA-2BD9-4F8B-B394-91D78D5D5BF4}" type="presParOf" srcId="{7E9E8840-C330-43E4-9CCB-54E99A705A97}" destId="{D877E4D8-365B-47BD-A408-76F626787059}" srcOrd="5" destOrd="0" presId="urn:microsoft.com/office/officeart/2005/8/layout/vList4"/>
    <dgm:cxn modelId="{0F12CA92-6A81-41F4-8C5C-90B311760C15}" type="presParOf" srcId="{7E9E8840-C330-43E4-9CCB-54E99A705A97}" destId="{4865E72E-9094-4E12-B7A6-E86ECB665114}" srcOrd="6" destOrd="0" presId="urn:microsoft.com/office/officeart/2005/8/layout/vList4"/>
    <dgm:cxn modelId="{2D37AB76-3F00-49BF-BB85-C2C211642674}" type="presParOf" srcId="{4865E72E-9094-4E12-B7A6-E86ECB665114}" destId="{B9840232-E815-4062-8E54-D21A3F00943B}" srcOrd="0" destOrd="0" presId="urn:microsoft.com/office/officeart/2005/8/layout/vList4"/>
    <dgm:cxn modelId="{3C93C463-DF85-4CC8-BA25-6F6BB4E6A9CF}" type="presParOf" srcId="{4865E72E-9094-4E12-B7A6-E86ECB665114}" destId="{584A53F7-79E5-4BCD-BAE3-3BB72E8C81F5}" srcOrd="1" destOrd="0" presId="urn:microsoft.com/office/officeart/2005/8/layout/vList4"/>
    <dgm:cxn modelId="{54ADDA8F-AA7C-4532-8CE7-C9666681AA41}" type="presParOf" srcId="{4865E72E-9094-4E12-B7A6-E86ECB665114}" destId="{60B07D86-7943-4E87-A16B-B151CD065FB9}" srcOrd="2" destOrd="0" presId="urn:microsoft.com/office/officeart/2005/8/layout/vList4"/>
    <dgm:cxn modelId="{34A89BB4-B0FD-4EBC-9A63-B71065F07F0D}" type="presParOf" srcId="{7E9E8840-C330-43E4-9CCB-54E99A705A97}" destId="{44CE3FBC-DF72-4304-8A1E-DF4251ECD505}" srcOrd="7" destOrd="0" presId="urn:microsoft.com/office/officeart/2005/8/layout/vList4"/>
    <dgm:cxn modelId="{E7E1FFC9-F207-498E-9110-7D9F4C7C83BD}" type="presParOf" srcId="{7E9E8840-C330-43E4-9CCB-54E99A705A97}" destId="{ECE761E4-1131-48DC-BB8D-9C72323FC83A}" srcOrd="8" destOrd="0" presId="urn:microsoft.com/office/officeart/2005/8/layout/vList4"/>
    <dgm:cxn modelId="{B8F4105B-9DF6-4935-BA29-7749583F962E}" type="presParOf" srcId="{ECE761E4-1131-48DC-BB8D-9C72323FC83A}" destId="{FF241C00-FAD2-4951-8AFE-B1AF8616BCB2}" srcOrd="0" destOrd="0" presId="urn:microsoft.com/office/officeart/2005/8/layout/vList4"/>
    <dgm:cxn modelId="{B2251EDB-DEC1-42B1-886C-1E2E65D0D3EB}" type="presParOf" srcId="{ECE761E4-1131-48DC-BB8D-9C72323FC83A}" destId="{B885266A-702D-4220-8675-77CE314A890E}" srcOrd="1" destOrd="0" presId="urn:microsoft.com/office/officeart/2005/8/layout/vList4"/>
    <dgm:cxn modelId="{041970EB-39EB-4CD8-AEC2-8070E2560D81}" type="presParOf" srcId="{ECE761E4-1131-48DC-BB8D-9C72323FC83A}" destId="{37C7CB66-910A-48F7-8D3F-C94234C71E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32D3C-576E-49B3-BED2-3A54974D1BA3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1088B-A297-4339-9459-29ED8F480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6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775B1C-E1C0-4DFB-A31D-9B75B95EE8F6}" type="slidenum">
              <a:rPr kumimoji="0" lang="ru-RU" sz="1200">
                <a:latin typeface="Times New Roman" pitchFamily="18" charset="0"/>
              </a:rPr>
              <a:pPr/>
              <a:t>2</a:t>
            </a:fld>
            <a:endParaRPr kumimoji="0" lang="ru-RU" sz="12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1451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634D5-B37C-48D5-877E-65AA63ABEE1F}" type="slidenum">
              <a:rPr lang="ru-RU" altLang="ru-RU">
                <a:solidFill>
                  <a:prstClr val="black"/>
                </a:solidFill>
              </a:rPr>
              <a:pPr/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730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8D1E0-B570-4B40-9780-C792DFD190B6}" type="slidenum">
              <a:rPr lang="ru-RU" altLang="ru-RU">
                <a:solidFill>
                  <a:prstClr val="black"/>
                </a:solidFill>
              </a:rPr>
              <a:pPr/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285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D4445-225A-4A71-94F6-221A8C02805F}" type="slidenum">
              <a:rPr lang="ru-RU" altLang="ru-RU">
                <a:solidFill>
                  <a:prstClr val="black"/>
                </a:solidFill>
              </a:rPr>
              <a:pPr/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58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18C69-BDA8-4036-B48E-E11723802592}" type="slidenum">
              <a:rPr lang="ru-RU" altLang="ru-RU">
                <a:solidFill>
                  <a:prstClr val="black"/>
                </a:solidFill>
              </a:rPr>
              <a:pPr/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21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F644D-9549-4E34-AD65-DB3D278C682F}" type="slidenum">
              <a:rPr lang="ru-RU" altLang="ru-RU">
                <a:solidFill>
                  <a:prstClr val="black"/>
                </a:solidFill>
              </a:rPr>
              <a:pPr/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94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DC20A86-C30A-4580-8D15-F8914873F2D6}" type="slidenum">
              <a:rPr kumimoji="0" lang="ru-RU" sz="1200">
                <a:latin typeface="Times New Roman" pitchFamily="18" charset="0"/>
              </a:rPr>
              <a:pPr/>
              <a:t>7</a:t>
            </a:fld>
            <a:endParaRPr kumimoji="0" lang="ru-RU" sz="120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78117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02248-2DCF-40EC-B246-6379FC1CB61E}" type="slidenum">
              <a:rPr lang="ru-RU" altLang="ru-RU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215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463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32474" indent="-281721" defTabSz="912463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26884" indent="-225377" defTabSz="912463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77637" indent="-225377" defTabSz="912463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28391" indent="-225377" defTabSz="912463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479144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29898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380651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31405" indent="-225377" defTabSz="9124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06AE0A4-76F2-4823-A6B5-5330EA2AD87D}" type="slidenum">
              <a:rPr kumimoji="0" lang="ru-RU" sz="1200">
                <a:latin typeface="Times New Roman" pitchFamily="18" charset="0"/>
              </a:rPr>
              <a:pPr/>
              <a:t>9</a:t>
            </a:fld>
            <a:endParaRPr kumimoji="0" lang="ru-RU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1944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16BB7-E1E3-4C34-B4B6-E2FA222D3BB4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36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01E1C-598B-40E4-9DD2-2D8627322F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6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3095E-55E5-4FE1-923E-19C2E838AE4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8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B4230-5AD8-49F6-AA69-E65E0B0F4E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9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4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0" tIns="45705" rIns="91410" bIns="45705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0" tIns="45705" rIns="91410" bIns="4570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0" tIns="45705" rIns="91410" bIns="4570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0" tIns="45705" rIns="91410" bIns="4570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0" tIns="45705" rIns="91410" bIns="4570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3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0" tIns="45705" rIns="91410" bIns="4570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0" tIns="45705" rIns="91410" bIns="4570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3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0" tIns="45705" rIns="91410" bIns="4570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0" tIns="45705" rIns="91410" bIns="4570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0" tIns="45705" rIns="91410" bIns="4570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0" tIns="45705" rIns="91410" bIns="4570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3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0" tIns="45705" rIns="91410" bIns="4570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577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2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77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2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6795" y="6248976"/>
            <a:ext cx="2133330" cy="45676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5516-4889-48C1-B50B-69A3DE5729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79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2AE9C-DF28-4899-B870-2C7DF5BE6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61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033" indent="0">
              <a:buNone/>
              <a:defRPr sz="1800"/>
            </a:lvl2pPr>
            <a:lvl3pPr marL="902078" indent="0">
              <a:buNone/>
              <a:defRPr sz="1600"/>
            </a:lvl3pPr>
            <a:lvl4pPr marL="1353115" indent="0">
              <a:buNone/>
              <a:defRPr sz="1400"/>
            </a:lvl4pPr>
            <a:lvl5pPr marL="1804151" indent="0">
              <a:buNone/>
              <a:defRPr sz="1400"/>
            </a:lvl5pPr>
            <a:lvl6pPr marL="2255192" indent="0">
              <a:buNone/>
              <a:defRPr sz="1400"/>
            </a:lvl6pPr>
            <a:lvl7pPr marL="2706234" indent="0">
              <a:buNone/>
              <a:defRPr sz="1400"/>
            </a:lvl7pPr>
            <a:lvl8pPr marL="3157271" indent="0">
              <a:buNone/>
              <a:defRPr sz="1400"/>
            </a:lvl8pPr>
            <a:lvl9pPr marL="360830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1CCC0-DA02-4B12-84C7-5514F5E31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3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8498-F02C-4E97-8C4E-7DE13D59A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2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033" indent="0">
              <a:buNone/>
              <a:defRPr sz="2000" b="1"/>
            </a:lvl2pPr>
            <a:lvl3pPr marL="902078" indent="0">
              <a:buNone/>
              <a:defRPr sz="1800" b="1"/>
            </a:lvl3pPr>
            <a:lvl4pPr marL="1353115" indent="0">
              <a:buNone/>
              <a:defRPr sz="1600" b="1"/>
            </a:lvl4pPr>
            <a:lvl5pPr marL="1804151" indent="0">
              <a:buNone/>
              <a:defRPr sz="1600" b="1"/>
            </a:lvl5pPr>
            <a:lvl6pPr marL="2255192" indent="0">
              <a:buNone/>
              <a:defRPr sz="1600" b="1"/>
            </a:lvl6pPr>
            <a:lvl7pPr marL="2706234" indent="0">
              <a:buNone/>
              <a:defRPr sz="1600" b="1"/>
            </a:lvl7pPr>
            <a:lvl8pPr marL="3157271" indent="0">
              <a:buNone/>
              <a:defRPr sz="1600" b="1"/>
            </a:lvl8pPr>
            <a:lvl9pPr marL="360830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033" indent="0">
              <a:buNone/>
              <a:defRPr sz="2000" b="1"/>
            </a:lvl2pPr>
            <a:lvl3pPr marL="902078" indent="0">
              <a:buNone/>
              <a:defRPr sz="1800" b="1"/>
            </a:lvl3pPr>
            <a:lvl4pPr marL="1353115" indent="0">
              <a:buNone/>
              <a:defRPr sz="1600" b="1"/>
            </a:lvl4pPr>
            <a:lvl5pPr marL="1804151" indent="0">
              <a:buNone/>
              <a:defRPr sz="1600" b="1"/>
            </a:lvl5pPr>
            <a:lvl6pPr marL="2255192" indent="0">
              <a:buNone/>
              <a:defRPr sz="1600" b="1"/>
            </a:lvl6pPr>
            <a:lvl7pPr marL="2706234" indent="0">
              <a:buNone/>
              <a:defRPr sz="1600" b="1"/>
            </a:lvl7pPr>
            <a:lvl8pPr marL="3157271" indent="0">
              <a:buNone/>
              <a:defRPr sz="1600" b="1"/>
            </a:lvl8pPr>
            <a:lvl9pPr marL="360830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D601A-A35B-43BA-86D8-F1C9CEDB0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25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995E-3532-4B7E-AE4C-A670F58E5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6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74278-9BA1-40C0-AFAD-9EAB60382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89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3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33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033" indent="0">
              <a:buNone/>
              <a:defRPr sz="1200"/>
            </a:lvl2pPr>
            <a:lvl3pPr marL="902078" indent="0">
              <a:buNone/>
              <a:defRPr sz="1000"/>
            </a:lvl3pPr>
            <a:lvl4pPr marL="1353115" indent="0">
              <a:buNone/>
              <a:defRPr sz="900"/>
            </a:lvl4pPr>
            <a:lvl5pPr marL="1804151" indent="0">
              <a:buNone/>
              <a:defRPr sz="900"/>
            </a:lvl5pPr>
            <a:lvl6pPr marL="2255192" indent="0">
              <a:buNone/>
              <a:defRPr sz="900"/>
            </a:lvl6pPr>
            <a:lvl7pPr marL="2706234" indent="0">
              <a:buNone/>
              <a:defRPr sz="900"/>
            </a:lvl7pPr>
            <a:lvl8pPr marL="3157271" indent="0">
              <a:buNone/>
              <a:defRPr sz="900"/>
            </a:lvl8pPr>
            <a:lvl9pPr marL="360830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DC863-8220-4CF7-88F4-2DF450F12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0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7282F-FCA9-4C45-B90B-7CCD652D7D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48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0211" tIns="45111" rIns="90211" bIns="45111"/>
          <a:lstStyle>
            <a:lvl1pPr marL="0" indent="0">
              <a:buNone/>
              <a:defRPr sz="3200"/>
            </a:lvl1pPr>
            <a:lvl2pPr marL="451033" indent="0">
              <a:buNone/>
              <a:defRPr sz="2800"/>
            </a:lvl2pPr>
            <a:lvl3pPr marL="902078" indent="0">
              <a:buNone/>
              <a:defRPr sz="2400"/>
            </a:lvl3pPr>
            <a:lvl4pPr marL="1353115" indent="0">
              <a:buNone/>
              <a:defRPr sz="2000"/>
            </a:lvl4pPr>
            <a:lvl5pPr marL="1804151" indent="0">
              <a:buNone/>
              <a:defRPr sz="2000"/>
            </a:lvl5pPr>
            <a:lvl6pPr marL="2255192" indent="0">
              <a:buNone/>
              <a:defRPr sz="2000"/>
            </a:lvl6pPr>
            <a:lvl7pPr marL="2706234" indent="0">
              <a:buNone/>
              <a:defRPr sz="2000"/>
            </a:lvl7pPr>
            <a:lvl8pPr marL="3157271" indent="0">
              <a:buNone/>
              <a:defRPr sz="2000"/>
            </a:lvl8pPr>
            <a:lvl9pPr marL="3608307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033" indent="0">
              <a:buNone/>
              <a:defRPr sz="1200"/>
            </a:lvl2pPr>
            <a:lvl3pPr marL="902078" indent="0">
              <a:buNone/>
              <a:defRPr sz="1000"/>
            </a:lvl3pPr>
            <a:lvl4pPr marL="1353115" indent="0">
              <a:buNone/>
              <a:defRPr sz="900"/>
            </a:lvl4pPr>
            <a:lvl5pPr marL="1804151" indent="0">
              <a:buNone/>
              <a:defRPr sz="900"/>
            </a:lvl5pPr>
            <a:lvl6pPr marL="2255192" indent="0">
              <a:buNone/>
              <a:defRPr sz="900"/>
            </a:lvl6pPr>
            <a:lvl7pPr marL="2706234" indent="0">
              <a:buNone/>
              <a:defRPr sz="900"/>
            </a:lvl7pPr>
            <a:lvl8pPr marL="3157271" indent="0">
              <a:buNone/>
              <a:defRPr sz="900"/>
            </a:lvl8pPr>
            <a:lvl9pPr marL="360830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BBED-C922-4A5B-BAF9-1F3A919BA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66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3417B-AA83-490C-A432-9DDB812E6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05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3772-D646-4791-B9B1-A56CBC04F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1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26889-8BF4-44BA-BA46-080DA24F792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9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24BE3-0FA3-4817-94CD-79148DFD7D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F54DB-E3CF-4EFE-9862-B84ED57154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5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F4C84-E2A7-4A08-8ADD-F4B6ABD514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3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CD6D6-B26E-46D5-8B1F-CCE8A4D6450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5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A2EE0-242F-4EFD-8F7F-880A435333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3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D64C-7DFD-410B-BB37-38CD97838D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6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134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759C68-075F-4F7C-950C-7D3B890676CA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2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3" y="6248976"/>
            <a:ext cx="2894654" cy="45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82" tIns="45096" rIns="90182" bIns="45096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875" y="6248976"/>
            <a:ext cx="2133330" cy="45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82" tIns="45096" rIns="90182" bIns="450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C9A5D-AD04-44B5-867D-E7EF407CBF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3"/>
            <a:ext cx="9144000" cy="545855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0" tIns="45705" rIns="91410" bIns="45705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0" tIns="45705" rIns="91410" bIns="4570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0" tIns="45705" rIns="91410" bIns="4570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srgbClr val="666699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0" tIns="45705" rIns="91410" bIns="4570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srgbClr val="666699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0" tIns="45705" rIns="91410" bIns="4570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srgbClr val="9999CC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9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0" tIns="45705" rIns="91410" bIns="4570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srgbClr val="666699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93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0" tIns="45705" rIns="91410" bIns="4570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0" tIns="45705" rIns="91410" bIns="4570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srgbClr val="9999CC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0" tIns="45705" rIns="91410" bIns="45705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6795" y="456772"/>
            <a:ext cx="8230410" cy="137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82" tIns="45096" rIns="90182" bIns="450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795" y="1980948"/>
            <a:ext cx="8230410" cy="388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82" tIns="45096" rIns="90182" bIns="45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67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795" y="6245740"/>
            <a:ext cx="2133330" cy="47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82" tIns="45096" rIns="90182" bIns="4509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18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1033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02078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53115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04151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31939" indent="-33193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28645" indent="-27688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23733" indent="-22021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575492" indent="-22021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24014" indent="-22021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480712" indent="-22551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31756" indent="-22551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382788" indent="-22551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33824" indent="-225514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02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033" algn="l" defTabSz="902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078" algn="l" defTabSz="902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15" algn="l" defTabSz="902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151" algn="l" defTabSz="902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5192" algn="l" defTabSz="902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6234" algn="l" defTabSz="902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7271" algn="l" defTabSz="902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307" algn="l" defTabSz="902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280920" cy="195313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Техника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</a:rPr>
              <a:t>безопасности и правила поведения в компьютерном классе</a:t>
            </a:r>
          </a:p>
        </p:txBody>
      </p:sp>
      <p:sp>
        <p:nvSpPr>
          <p:cNvPr id="151556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57710" indent="-291428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65708" indent="-233143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31992" indent="-233143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98276" indent="-233143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64559" indent="-23314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3030842" indent="-23314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97126" indent="-23314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963408" indent="-23314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269654-D2B7-4EBE-B9AC-3671E52E64EF}" type="slidenum">
              <a:rPr lang="ru-RU" sz="1200">
                <a:solidFill>
                  <a:srgbClr val="000000"/>
                </a:solidFill>
                <a:latin typeface="Arial Black" pitchFamily="34" charset="0"/>
              </a:rPr>
              <a:pPr eaLnBrk="1" hangingPunct="1"/>
              <a:t>1</a:t>
            </a:fld>
            <a:endParaRPr lang="ru-RU" sz="120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5" name="Picture 5" descr="os48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2" y="2744968"/>
            <a:ext cx="3628443" cy="284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145875" y="4515631"/>
            <a:ext cx="4417847" cy="106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2" tIns="45091" rIns="90172" bIns="45091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900" kern="0" dirty="0">
                <a:solidFill>
                  <a:srgbClr val="000000"/>
                </a:solidFill>
              </a:rPr>
              <a:t>ПК очень опасен </a:t>
            </a:r>
            <a:r>
              <a:rPr lang="en-US" sz="2900" kern="0" dirty="0">
                <a:solidFill>
                  <a:srgbClr val="000000"/>
                </a:solidFill>
              </a:rPr>
              <a:t>!</a:t>
            </a:r>
            <a:r>
              <a:rPr lang="ru-RU" sz="2900" kern="0" dirty="0">
                <a:solidFill>
                  <a:srgbClr val="000000"/>
                </a:solidFill>
              </a:rPr>
              <a:t>?.....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145875" y="3130374"/>
            <a:ext cx="4499914" cy="122943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172" tIns="45091" rIns="90172" bIns="45091" numCol="1" anchor="t" anchorCtr="0" compatLnSpc="1">
            <a:prstTxWarp prst="textNoShape">
              <a:avLst/>
            </a:prstTxWarp>
          </a:bodyPr>
          <a:lstStyle>
            <a:lvl1pPr marL="325335" indent="-3253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148" indent="-27137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700">
                <a:solidFill>
                  <a:schemeClr val="tx1"/>
                </a:solidFill>
                <a:latin typeface="+mn-lt"/>
              </a:defRPr>
            </a:lvl2pPr>
            <a:lvl3pPr marL="1101375" indent="-21583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544146" indent="-21583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1983744" indent="-21583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431355" indent="-221027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73425" indent="-221027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315484" indent="-221027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57546" indent="-221027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00007D"/>
              </a:buClr>
              <a:buNone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"Гигиенические требования к персональным электронно-вычислительным машинам и организации работы. СанПиН 2.2.2/2.4.1340-03", Постановление МЗ РФ 03.06.2003 №118</a:t>
            </a:r>
          </a:p>
        </p:txBody>
      </p:sp>
    </p:spTree>
    <p:extLst>
      <p:ext uri="{BB962C8B-B14F-4D97-AF65-F5344CB8AC3E}">
        <p14:creationId xmlns:p14="http://schemas.microsoft.com/office/powerpoint/2010/main" val="615331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14" y="188640"/>
            <a:ext cx="8229600" cy="922114"/>
          </a:xfrm>
        </p:spPr>
        <p:txBody>
          <a:bodyPr vert="horz" anchor="t">
            <a:normAutofit fontScale="97500"/>
          </a:bodyPr>
          <a:lstStyle/>
          <a:p>
            <a:pPr marR="36576">
              <a:spcBef>
                <a:spcPct val="50000"/>
              </a:spcBef>
              <a:buClr>
                <a:schemeClr val="accent1"/>
              </a:buClr>
              <a:buSzPct val="80000"/>
              <a:buFont typeface="Wingdings 2"/>
              <a:buNone/>
            </a:pPr>
            <a:r>
              <a:rPr lang="ru-RU" sz="5400" b="1" kern="1200" dirty="0" smtClean="0">
                <a:ln>
                  <a:solidFill>
                    <a:schemeClr val="bg2"/>
                  </a:solidFill>
                </a:ln>
                <a:solidFill>
                  <a:schemeClr val="accent2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Немного о </a:t>
            </a:r>
            <a:r>
              <a:rPr lang="ru-RU" sz="5400" b="1" kern="1200" dirty="0">
                <a:ln>
                  <a:solidFill>
                    <a:schemeClr val="bg2"/>
                  </a:solidFill>
                </a:ln>
                <a:solidFill>
                  <a:schemeClr val="accent2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здоровье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93000" y="1196752"/>
            <a:ext cx="8230410" cy="134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i="1" kern="0" dirty="0" smtClean="0">
                <a:latin typeface="Times New Roman" pitchFamily="18" charset="0"/>
                <a:cs typeface="Times New Roman" pitchFamily="18" charset="0"/>
              </a:rPr>
              <a:t>30 мая 2003 года Главным государственным санитарным врачом Российской Федерации утверждены "Гигиенические требования к персональным электронно-вычислительным машинам и организации работы. СанПиН 2.2.2/2.4.1340-03", которые введены в действие 03.06.2003 Постановлением МЗ РФ №118 и действуют сейчас. В этом документе приводятся правила работы с компьютерной техникой.</a:t>
            </a:r>
          </a:p>
          <a:p>
            <a:endParaRPr lang="ru-RU" sz="1800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259632" y="2780928"/>
            <a:ext cx="7704856" cy="1569360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140" tIns="45571" rIns="91140" bIns="45571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6855" algn="just" defTabSz="909898">
              <a:spcBef>
                <a:spcPct val="0"/>
              </a:spcBef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Естественное и искусственное освещение,</a:t>
            </a:r>
          </a:p>
          <a:p>
            <a:pPr marL="0" indent="446855" algn="just" defTabSz="909898">
              <a:spcBef>
                <a:spcPct val="0"/>
              </a:spcBef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Заземление,</a:t>
            </a:r>
          </a:p>
          <a:p>
            <a:pPr marL="0" indent="446855" algn="just" defTabSz="909898">
              <a:spcBef>
                <a:spcPct val="0"/>
              </a:spcBef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Ежедневная влажная уборка</a:t>
            </a:r>
          </a:p>
          <a:p>
            <a:pPr marL="0" indent="446855" algn="just" defTabSz="909898">
              <a:spcBef>
                <a:spcPct val="0"/>
              </a:spcBef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Проветривание после каждого часа работы на ПК.</a:t>
            </a: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ыноска со стрелкой вниз 2"/>
          <p:cNvSpPr/>
          <p:nvPr/>
        </p:nvSpPr>
        <p:spPr bwMode="auto">
          <a:xfrm rot="16200000">
            <a:off x="-323201" y="3177553"/>
            <a:ext cx="2033017" cy="864096"/>
          </a:xfrm>
          <a:prstGeom prst="downArrowCallout">
            <a:avLst/>
          </a:prstGeom>
          <a:ln>
            <a:headEnd type="none" w="med" len="med"/>
            <a:tailEnd type="triangle" w="lg" len="lg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Кабинет</a:t>
            </a: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58770" y="5041530"/>
            <a:ext cx="3644641" cy="1439953"/>
            <a:chOff x="85" y="1888"/>
            <a:chExt cx="2710" cy="1235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0" name="computr2"/>
            <p:cNvSpPr>
              <a:spLocks noEditPoints="1" noChangeArrowheads="1"/>
            </p:cNvSpPr>
            <p:nvPr/>
          </p:nvSpPr>
          <p:spPr bwMode="auto">
            <a:xfrm>
              <a:off x="85" y="1983"/>
              <a:ext cx="1140" cy="1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196 w 21600"/>
                <a:gd name="T31" fmla="*/ 1914 h 21600"/>
                <a:gd name="T32" fmla="*/ 15556 w 21600"/>
                <a:gd name="T33" fmla="*/ 973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11" name="computr2"/>
            <p:cNvSpPr>
              <a:spLocks noEditPoints="1" noChangeArrowheads="1"/>
            </p:cNvSpPr>
            <p:nvPr/>
          </p:nvSpPr>
          <p:spPr bwMode="auto">
            <a:xfrm>
              <a:off x="1655" y="1979"/>
              <a:ext cx="1140" cy="11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6196 w 21600"/>
                <a:gd name="T31" fmla="*/ 1914 h 21600"/>
                <a:gd name="T32" fmla="*/ 15556 w 21600"/>
                <a:gd name="T33" fmla="*/ 973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21022" y="20295"/>
                  </a:moveTo>
                  <a:lnTo>
                    <a:pt x="18828" y="18396"/>
                  </a:lnTo>
                  <a:lnTo>
                    <a:pt x="18828" y="13174"/>
                  </a:lnTo>
                  <a:lnTo>
                    <a:pt x="15478" y="13174"/>
                  </a:lnTo>
                  <a:lnTo>
                    <a:pt x="15478" y="11631"/>
                  </a:lnTo>
                  <a:lnTo>
                    <a:pt x="17326" y="11631"/>
                  </a:lnTo>
                  <a:lnTo>
                    <a:pt x="17326" y="11156"/>
                  </a:lnTo>
                  <a:lnTo>
                    <a:pt x="17326" y="0"/>
                  </a:lnTo>
                  <a:lnTo>
                    <a:pt x="10858" y="0"/>
                  </a:lnTo>
                  <a:lnTo>
                    <a:pt x="4274" y="0"/>
                  </a:lnTo>
                  <a:lnTo>
                    <a:pt x="4274" y="11037"/>
                  </a:lnTo>
                  <a:lnTo>
                    <a:pt x="4274" y="11631"/>
                  </a:lnTo>
                  <a:lnTo>
                    <a:pt x="6122" y="11631"/>
                  </a:lnTo>
                  <a:lnTo>
                    <a:pt x="6122" y="13174"/>
                  </a:lnTo>
                  <a:lnTo>
                    <a:pt x="2772" y="13174"/>
                  </a:lnTo>
                  <a:lnTo>
                    <a:pt x="2772" y="18514"/>
                  </a:lnTo>
                  <a:lnTo>
                    <a:pt x="693" y="20295"/>
                  </a:lnTo>
                  <a:lnTo>
                    <a:pt x="462" y="20413"/>
                  </a:lnTo>
                  <a:lnTo>
                    <a:pt x="231" y="20651"/>
                  </a:lnTo>
                  <a:lnTo>
                    <a:pt x="116" y="20888"/>
                  </a:lnTo>
                  <a:lnTo>
                    <a:pt x="0" y="21125"/>
                  </a:lnTo>
                  <a:lnTo>
                    <a:pt x="0" y="21244"/>
                  </a:lnTo>
                  <a:lnTo>
                    <a:pt x="116" y="21363"/>
                  </a:lnTo>
                  <a:lnTo>
                    <a:pt x="116" y="21481"/>
                  </a:lnTo>
                  <a:lnTo>
                    <a:pt x="231" y="21481"/>
                  </a:lnTo>
                  <a:lnTo>
                    <a:pt x="347" y="21600"/>
                  </a:lnTo>
                  <a:lnTo>
                    <a:pt x="578" y="21600"/>
                  </a:lnTo>
                  <a:lnTo>
                    <a:pt x="693" y="21600"/>
                  </a:lnTo>
                  <a:lnTo>
                    <a:pt x="10858" y="21600"/>
                  </a:lnTo>
                  <a:lnTo>
                    <a:pt x="20907" y="21600"/>
                  </a:lnTo>
                  <a:lnTo>
                    <a:pt x="21138" y="21600"/>
                  </a:lnTo>
                  <a:lnTo>
                    <a:pt x="21253" y="21600"/>
                  </a:lnTo>
                  <a:lnTo>
                    <a:pt x="21369" y="21481"/>
                  </a:lnTo>
                  <a:lnTo>
                    <a:pt x="21484" y="21481"/>
                  </a:lnTo>
                  <a:lnTo>
                    <a:pt x="21600" y="21363"/>
                  </a:lnTo>
                  <a:lnTo>
                    <a:pt x="21600" y="21244"/>
                  </a:lnTo>
                  <a:lnTo>
                    <a:pt x="21600" y="21125"/>
                  </a:lnTo>
                  <a:lnTo>
                    <a:pt x="21484" y="20888"/>
                  </a:lnTo>
                  <a:lnTo>
                    <a:pt x="21369" y="20651"/>
                  </a:lnTo>
                  <a:lnTo>
                    <a:pt x="21253" y="20413"/>
                  </a:lnTo>
                  <a:lnTo>
                    <a:pt x="21022" y="20295"/>
                  </a:lnTo>
                  <a:close/>
                </a:path>
                <a:path w="21600" h="21600" extrusionOk="0">
                  <a:moveTo>
                    <a:pt x="18019" y="18514"/>
                  </a:moveTo>
                  <a:lnTo>
                    <a:pt x="17326" y="17921"/>
                  </a:lnTo>
                  <a:lnTo>
                    <a:pt x="4389" y="17921"/>
                  </a:lnTo>
                  <a:lnTo>
                    <a:pt x="3696" y="18514"/>
                  </a:lnTo>
                  <a:lnTo>
                    <a:pt x="18019" y="18514"/>
                  </a:lnTo>
                  <a:close/>
                </a:path>
                <a:path w="21600" h="21600" extrusionOk="0">
                  <a:moveTo>
                    <a:pt x="19174" y="19701"/>
                  </a:moveTo>
                  <a:lnTo>
                    <a:pt x="18481" y="19108"/>
                  </a:lnTo>
                  <a:lnTo>
                    <a:pt x="3119" y="19108"/>
                  </a:lnTo>
                  <a:lnTo>
                    <a:pt x="2426" y="19701"/>
                  </a:lnTo>
                  <a:lnTo>
                    <a:pt x="19174" y="19701"/>
                  </a:lnTo>
                  <a:close/>
                </a:path>
                <a:path w="21600" h="21600" extrusionOk="0">
                  <a:moveTo>
                    <a:pt x="20560" y="20769"/>
                  </a:moveTo>
                  <a:lnTo>
                    <a:pt x="19867" y="20176"/>
                  </a:lnTo>
                  <a:lnTo>
                    <a:pt x="1848" y="20176"/>
                  </a:lnTo>
                  <a:lnTo>
                    <a:pt x="1155" y="20769"/>
                  </a:lnTo>
                  <a:lnTo>
                    <a:pt x="20560" y="20769"/>
                  </a:lnTo>
                  <a:close/>
                </a:path>
                <a:path w="21600" h="21600" extrusionOk="0">
                  <a:moveTo>
                    <a:pt x="18828" y="18396"/>
                  </a:moveTo>
                  <a:lnTo>
                    <a:pt x="17442" y="17209"/>
                  </a:lnTo>
                  <a:lnTo>
                    <a:pt x="4158" y="17209"/>
                  </a:lnTo>
                  <a:lnTo>
                    <a:pt x="2772" y="18514"/>
                  </a:lnTo>
                  <a:moveTo>
                    <a:pt x="13168" y="14123"/>
                  </a:moveTo>
                  <a:lnTo>
                    <a:pt x="13168" y="14716"/>
                  </a:lnTo>
                  <a:lnTo>
                    <a:pt x="17788" y="14716"/>
                  </a:lnTo>
                  <a:lnTo>
                    <a:pt x="17788" y="14123"/>
                  </a:lnTo>
                  <a:lnTo>
                    <a:pt x="13168" y="14123"/>
                  </a:lnTo>
                  <a:close/>
                </a:path>
                <a:path w="21600" h="21600" extrusionOk="0">
                  <a:moveTo>
                    <a:pt x="6122" y="1899"/>
                  </a:moveTo>
                  <a:lnTo>
                    <a:pt x="6122" y="9732"/>
                  </a:lnTo>
                  <a:lnTo>
                    <a:pt x="15478" y="9732"/>
                  </a:lnTo>
                  <a:lnTo>
                    <a:pt x="15478" y="1899"/>
                  </a:lnTo>
                  <a:lnTo>
                    <a:pt x="6122" y="1899"/>
                  </a:lnTo>
                  <a:moveTo>
                    <a:pt x="6122" y="11631"/>
                  </a:moveTo>
                  <a:lnTo>
                    <a:pt x="15478" y="11631"/>
                  </a:lnTo>
                  <a:lnTo>
                    <a:pt x="15478" y="13174"/>
                  </a:lnTo>
                  <a:lnTo>
                    <a:pt x="6122" y="13174"/>
                  </a:lnTo>
                  <a:lnTo>
                    <a:pt x="6122" y="1163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975" y="2205"/>
              <a:ext cx="907" cy="272"/>
            </a:xfrm>
            <a:prstGeom prst="leftRightArrow">
              <a:avLst>
                <a:gd name="adj1" fmla="val 50000"/>
                <a:gd name="adj2" fmla="val 66691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445234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111" y="1888"/>
              <a:ext cx="680" cy="350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defTabSz="436563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36563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36563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36563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36563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36563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36563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36563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36563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US" sz="2000" b="1">
                  <a:solidFill>
                    <a:srgbClr val="FF0000"/>
                  </a:solidFill>
                </a:rPr>
                <a:t>&gt;1</a:t>
              </a:r>
              <a:r>
                <a:rPr lang="ru-RU" sz="2000" b="1">
                  <a:solidFill>
                    <a:srgbClr val="FF0000"/>
                  </a:solidFill>
                </a:rPr>
                <a:t>,2м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508205" y="4647932"/>
            <a:ext cx="4377022" cy="1978777"/>
            <a:chOff x="1996620" y="3071935"/>
            <a:chExt cx="4761475" cy="19787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1996620" y="3853780"/>
              <a:ext cx="4761475" cy="1196932"/>
              <a:chOff x="2358" y="3566"/>
              <a:chExt cx="2394" cy="754"/>
            </a:xfrm>
          </p:grpSpPr>
          <p:sp>
            <p:nvSpPr>
              <p:cNvPr id="17" name="AutoShape 19"/>
              <p:cNvSpPr>
                <a:spLocks noChangeArrowheads="1"/>
              </p:cNvSpPr>
              <p:nvPr/>
            </p:nvSpPr>
            <p:spPr bwMode="auto">
              <a:xfrm>
                <a:off x="2358" y="3566"/>
                <a:ext cx="1928" cy="754"/>
              </a:xfrm>
              <a:prstGeom prst="parallelogram">
                <a:avLst>
                  <a:gd name="adj" fmla="val 4747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5234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AutoShape 20"/>
              <p:cNvSpPr>
                <a:spLocks/>
              </p:cNvSpPr>
              <p:nvPr/>
            </p:nvSpPr>
            <p:spPr bwMode="auto">
              <a:xfrm>
                <a:off x="3576" y="3646"/>
                <a:ext cx="1176" cy="384"/>
              </a:xfrm>
              <a:prstGeom prst="callout2">
                <a:avLst>
                  <a:gd name="adj1" fmla="val 18750"/>
                  <a:gd name="adj2" fmla="val -4083"/>
                  <a:gd name="adj3" fmla="val 18750"/>
                  <a:gd name="adj4" fmla="val -30611"/>
                  <a:gd name="adj5" fmla="val 148699"/>
                  <a:gd name="adj6" fmla="val -58162"/>
                </a:avLst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defTabSz="445234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ru-RU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Площадь не менее </a:t>
                </a:r>
                <a:r>
                  <a:rPr lang="ru-RU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4(6) </a:t>
                </a:r>
                <a:r>
                  <a:rPr lang="ru-RU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кв.м</a:t>
                </a:r>
                <a:r>
                  <a:rPr lang="ru-RU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p:grpSp>
        <p:pic>
          <p:nvPicPr>
            <p:cNvPr id="16" name="Picture 18" descr="j019538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71935"/>
              <a:ext cx="1796404" cy="1833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76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" y="2081120"/>
            <a:ext cx="2013093" cy="282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706" y="1776315"/>
            <a:ext cx="1986337" cy="317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2" name="Rectangle 1"/>
          <p:cNvSpPr>
            <a:spLocks noChangeArrowheads="1"/>
          </p:cNvSpPr>
          <p:nvPr/>
        </p:nvSpPr>
        <p:spPr bwMode="auto">
          <a:xfrm>
            <a:off x="2038879" y="1162425"/>
            <a:ext cx="5139828" cy="378535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140" tIns="45571" rIns="91140" bIns="45571" anchor="ctr">
            <a:spAutoFit/>
          </a:bodyPr>
          <a:lstStyle/>
          <a:p>
            <a:pPr marL="349713" indent="-349713" algn="just" defTabSz="909898" fontAlgn="base">
              <a:spcBef>
                <a:spcPct val="0"/>
              </a:spcBef>
              <a:spcAft>
                <a:spcPct val="0"/>
              </a:spcAft>
              <a:buSzPct val="172000"/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Экран монитора должен находиться от глаз пользователя на расстоянии 60-70 см, </a:t>
            </a:r>
          </a:p>
          <a:p>
            <a:pPr marL="349713" indent="-349713" algn="just" defTabSz="909898" fontAlgn="base">
              <a:spcBef>
                <a:spcPct val="0"/>
              </a:spcBef>
              <a:spcAft>
                <a:spcPct val="0"/>
              </a:spcAft>
              <a:buSzPct val="172000"/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Линия взора должна быть перпендикулярна центру экрана. </a:t>
            </a:r>
          </a:p>
          <a:p>
            <a:pPr marL="349713" indent="-349713" algn="just" defTabSz="909898" fontAlgn="base">
              <a:spcBef>
                <a:spcPct val="0"/>
              </a:spcBef>
              <a:spcAft>
                <a:spcPct val="0"/>
              </a:spcAft>
              <a:buSzPct val="172000"/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Кресло  с подлокотниками,</a:t>
            </a:r>
          </a:p>
          <a:p>
            <a:pPr marL="349713" indent="-349713" algn="just" defTabSz="909898" fontAlgn="base">
              <a:spcBef>
                <a:spcPct val="0"/>
              </a:spcBef>
              <a:spcAft>
                <a:spcPct val="0"/>
              </a:spcAft>
              <a:buSzPct val="172000"/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Поверхность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кресла полумягкая, с нескользящим, слабо электризующимся и воздухопроницаемым покрытием.</a:t>
            </a:r>
          </a:p>
          <a:p>
            <a:pPr marL="349713" indent="-349713" algn="just" defTabSz="909898" fontAlgn="base">
              <a:spcBef>
                <a:spcPct val="0"/>
              </a:spcBef>
              <a:spcAft>
                <a:spcPct val="0"/>
              </a:spcAft>
              <a:buSzPct val="172000"/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Сидеть необходимо за столом прямо, соблюдать осанку, не горбиться. </a:t>
            </a:r>
          </a:p>
          <a:p>
            <a:pPr marL="349713" indent="-349713" algn="just" defTabSz="909898" fontAlgn="base">
              <a:spcBef>
                <a:spcPct val="0"/>
              </a:spcBef>
              <a:spcAft>
                <a:spcPct val="0"/>
              </a:spcAft>
              <a:buSzPct val="172000"/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ног следует оборудовать подставку с рифленой поверхностью.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49122" y="532352"/>
            <a:ext cx="4791462" cy="1337842"/>
          </a:xfrm>
          <a:prstGeom prst="rect">
            <a:avLst/>
          </a:prstGeom>
        </p:spPr>
        <p:txBody>
          <a:bodyPr lIns="93256" tIns="46628" rIns="93256" bIns="46628"/>
          <a:lstStyle>
            <a:lvl1pPr marL="325438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700">
                <a:solidFill>
                  <a:schemeClr val="tx1"/>
                </a:solidFill>
                <a:latin typeface="+mn-lt"/>
              </a:defRPr>
            </a:lvl2pPr>
            <a:lvl3pPr marL="1101725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544638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1984375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432128" indent="-22109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74339" indent="-22109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316538" indent="-22109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58743" indent="-22109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00007D"/>
              </a:buClr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5085184"/>
            <a:ext cx="9144000" cy="1642421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0182" tIns="45096" rIns="90182" bIns="45096" numCol="1" anchor="t" anchorCtr="0" compatLnSpc="1">
            <a:prstTxWarp prst="textNoShape">
              <a:avLst/>
            </a:prstTxWarp>
          </a:bodyPr>
          <a:lstStyle>
            <a:lvl1pPr marL="331939" indent="-33193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8645" indent="-27688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23733" indent="-22021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75492" indent="-22021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24014" indent="-22021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480712" indent="-225514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31756" indent="-225514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82788" indent="-225514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33824" indent="-225514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4764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kern="0" smtClean="0">
                <a:latin typeface="Times New Roman" pitchFamily="18" charset="0"/>
                <a:cs typeface="Times New Roman" pitchFamily="18" charset="0"/>
              </a:rPr>
              <a:t>Женщины со времени установления беременности переводятся на работы, не связанные с использованием ПК, или для них ограничивается время работы с ПК</a:t>
            </a:r>
          </a:p>
          <a:p>
            <a:pPr marL="0" indent="0" algn="ctr" defTabSz="44764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kern="0" smtClean="0">
                <a:latin typeface="Times New Roman" pitchFamily="18" charset="0"/>
                <a:cs typeface="Times New Roman" pitchFamily="18" charset="0"/>
              </a:rPr>
              <a:t> (не более 3-х часов за рабочую смену) </a:t>
            </a:r>
          </a:p>
          <a:p>
            <a:pPr marL="0" indent="0" algn="ctr" defTabSz="447644">
              <a:spcBef>
                <a:spcPts val="800"/>
              </a:spcBef>
              <a:buFont typeface="Wingdings" pitchFamily="2" charset="2"/>
              <a:buNone/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 bwMode="auto">
          <a:xfrm>
            <a:off x="1730137" y="279536"/>
            <a:ext cx="5757312" cy="864096"/>
          </a:xfrm>
          <a:prstGeom prst="downArrowCallout">
            <a:avLst/>
          </a:prstGeom>
          <a:solidFill>
            <a:srgbClr val="333399"/>
          </a:solidFill>
          <a:ln w="25400" cap="flat" cmpd="sng" algn="ctr">
            <a:solidFill>
              <a:srgbClr val="333399">
                <a:shade val="50000"/>
              </a:srgbClr>
            </a:solidFill>
            <a:prstDash val="solid"/>
            <a:headEnd type="none" w="med" len="med"/>
            <a:tailEnd type="triangl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Рабочее место</a:t>
            </a:r>
          </a:p>
        </p:txBody>
      </p:sp>
    </p:spTree>
    <p:extLst>
      <p:ext uri="{BB962C8B-B14F-4D97-AF65-F5344CB8AC3E}">
        <p14:creationId xmlns:p14="http://schemas.microsoft.com/office/powerpoint/2010/main" val="3422345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051050" y="321741"/>
            <a:ext cx="49688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Опасен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?</a:t>
            </a:r>
          </a:p>
        </p:txBody>
      </p:sp>
      <p:pic>
        <p:nvPicPr>
          <p:cNvPr id="4106" name="Picture 10" descr="TYPLO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68784"/>
            <a:ext cx="121285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27127135"/>
              </p:ext>
            </p:extLst>
          </p:nvPr>
        </p:nvGraphicFramePr>
        <p:xfrm>
          <a:off x="0" y="1124744"/>
          <a:ext cx="734481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18102" y="1214438"/>
            <a:ext cx="1892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kern="0" dirty="0" smtClean="0">
                <a:solidFill>
                  <a:srgbClr val="000000"/>
                </a:solidFill>
                <a:latin typeface="Times New Roman" pitchFamily="18" charset="0"/>
              </a:rPr>
              <a:t>головная </a:t>
            </a: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>боль, головокружение, близорукость, сухость и зуд в </a:t>
            </a:r>
            <a:r>
              <a:rPr lang="ru-RU" altLang="ru-RU" kern="0" dirty="0" smtClean="0">
                <a:solidFill>
                  <a:srgbClr val="000000"/>
                </a:solidFill>
                <a:latin typeface="Times New Roman" pitchFamily="18" charset="0"/>
              </a:rPr>
              <a:t>глазах</a:t>
            </a:r>
            <a:endParaRPr lang="ru-RU" altLang="ru-RU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05371" y="3452812"/>
            <a:ext cx="186361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kern="0" dirty="0" smtClean="0">
                <a:solidFill>
                  <a:srgbClr val="000000"/>
                </a:solidFill>
                <a:latin typeface="Times New Roman" pitchFamily="18" charset="0"/>
              </a:rPr>
              <a:t>головные боли</a:t>
            </a: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kern="0" dirty="0" smtClean="0">
                <a:solidFill>
                  <a:srgbClr val="000000"/>
                </a:solidFill>
                <a:latin typeface="Times New Roman" pitchFamily="18" charset="0"/>
              </a:rPr>
              <a:t>боли </a:t>
            </a: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>в шее и спине, </a:t>
            </a:r>
            <a:r>
              <a:rPr lang="ru-RU" altLang="ru-RU" kern="0" dirty="0" smtClean="0">
                <a:solidFill>
                  <a:srgbClr val="000000"/>
                </a:solidFill>
                <a:latin typeface="Times New Roman" pitchFamily="18" charset="0"/>
              </a:rPr>
              <a:t>остеохондроз</a:t>
            </a:r>
            <a:endParaRPr lang="ru-RU" altLang="ru-RU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05372" y="4653136"/>
            <a:ext cx="186361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kern="0" dirty="0" smtClean="0">
                <a:solidFill>
                  <a:srgbClr val="000000"/>
                </a:solidFill>
                <a:latin typeface="Times New Roman" pitchFamily="18" charset="0"/>
              </a:rPr>
              <a:t>боль</a:t>
            </a: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>, онемение, а иногда даже судороги в кистях </a:t>
            </a:r>
            <a:r>
              <a:rPr lang="ru-RU" altLang="ru-RU" kern="0" dirty="0" smtClean="0">
                <a:solidFill>
                  <a:srgbClr val="000000"/>
                </a:solidFill>
                <a:latin typeface="Times New Roman" pitchFamily="18" charset="0"/>
              </a:rPr>
              <a:t>рук</a:t>
            </a:r>
            <a:endParaRPr lang="ru-RU" altLang="ru-RU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18102" y="5738116"/>
            <a:ext cx="1725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kern="0" dirty="0" smtClean="0">
                <a:solidFill>
                  <a:srgbClr val="000000"/>
                </a:solidFill>
                <a:latin typeface="Times New Roman" pitchFamily="18" charset="0"/>
              </a:rPr>
              <a:t>сухость </a:t>
            </a: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>кожи, аллергия, </a:t>
            </a:r>
            <a:r>
              <a:rPr lang="ru-RU" altLang="ru-RU" kern="0" dirty="0" smtClean="0">
                <a:solidFill>
                  <a:srgbClr val="000000"/>
                </a:solidFill>
                <a:latin typeface="Times New Roman" pitchFamily="18" charset="0"/>
              </a:rPr>
              <a:t>заболевания </a:t>
            </a:r>
            <a:r>
              <a:rPr lang="ru-RU" altLang="ru-RU" kern="0" dirty="0">
                <a:solidFill>
                  <a:srgbClr val="000000"/>
                </a:solidFill>
                <a:latin typeface="Times New Roman" pitchFamily="18" charset="0"/>
              </a:rPr>
              <a:t>органов </a:t>
            </a:r>
            <a:r>
              <a:rPr lang="ru-RU" altLang="ru-RU" kern="0" dirty="0" smtClean="0">
                <a:solidFill>
                  <a:srgbClr val="000000"/>
                </a:solidFill>
                <a:latin typeface="Times New Roman" pitchFamily="18" charset="0"/>
              </a:rPr>
              <a:t>дыхания</a:t>
            </a:r>
            <a:endParaRPr lang="ru-RU" altLang="ru-RU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18102" y="2492896"/>
            <a:ext cx="140237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itchFamily="18" charset="0"/>
              </a:rPr>
              <a:t>Вялость, утомление,  бессонница</a:t>
            </a: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9419" y="682401"/>
            <a:ext cx="17540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4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Заголовок 1"/>
          <p:cNvSpPr>
            <a:spLocks noGrp="1"/>
          </p:cNvSpPr>
          <p:nvPr>
            <p:ph type="title"/>
          </p:nvPr>
        </p:nvSpPr>
        <p:spPr>
          <a:xfrm>
            <a:off x="596105" y="466487"/>
            <a:ext cx="5779592" cy="59606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172" tIns="45091" rIns="90172" bIns="45091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900" b="1" i="1" kern="1200" dirty="0">
                <a:latin typeface="Times New Roman" pitchFamily="18" charset="0"/>
                <a:cs typeface="Times New Roman" pitchFamily="18" charset="0"/>
              </a:rPr>
              <a:t>Синдром компьютерного стресса</a:t>
            </a:r>
          </a:p>
        </p:txBody>
      </p:sp>
      <p:sp>
        <p:nvSpPr>
          <p:cNvPr id="156675" name="Содержимое 2"/>
          <p:cNvSpPr>
            <a:spLocks noGrp="1"/>
          </p:cNvSpPr>
          <p:nvPr>
            <p:ph idx="1"/>
          </p:nvPr>
        </p:nvSpPr>
        <p:spPr>
          <a:xfrm>
            <a:off x="259174" y="1052839"/>
            <a:ext cx="8656428" cy="346949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Сонливость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утомляемость, непреходящая усталость (даже после отдыха); головные боли после работы</a:t>
            </a:r>
          </a:p>
          <a:p>
            <a:pPr>
              <a:buFont typeface="Arial" charset="0"/>
              <a:buChar char="•"/>
            </a:pP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Заболевания глаз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быстрая утомляемость, чувство острой боли, жжение, зуд, слезливость; частое моргание, ощущение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натертости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Нарушение визуального восприятия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"пелена перед глазами"; изображение на экране плохо фокусируется зрительной системой; неясность зрения усиливается в течение дня;</a:t>
            </a:r>
          </a:p>
          <a:p>
            <a:pPr>
              <a:buFont typeface="Arial" charset="0"/>
              <a:buChar char="•"/>
            </a:pP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Ухудшение сосредоточенности и работоспособности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сосредоточенность достигается с трудом; раздражительность во время и после работы; потеря рабочей точки на экране, пропуски строк, слов, ввод повторных строк; ошибки при заполнении колонок ("непопадание"), перестановка слов или цифр местами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1606" y="4489125"/>
            <a:ext cx="7133952" cy="49240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0172" tIns="45091" rIns="90172" bIns="45091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</a:defRPr>
            </a:lvl5pPr>
            <a:lvl6pPr marL="442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</a:defRPr>
            </a:lvl6pPr>
            <a:lvl7pPr marL="884409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</a:defRPr>
            </a:lvl7pPr>
            <a:lvl8pPr marL="1326615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</a:defRPr>
            </a:lvl8pPr>
            <a:lvl9pPr marL="1768819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29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Синдром видеоигровой эпилепсии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40076" y="5101797"/>
            <a:ext cx="8614402" cy="15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2" tIns="45091" rIns="90172" bIns="45091" numCol="1" anchor="t" anchorCtr="0" compatLnSpc="1">
            <a:prstTxWarp prst="textNoShape">
              <a:avLst/>
            </a:prstTxWarp>
          </a:bodyPr>
          <a:lstStyle>
            <a:lvl1pPr marL="325438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700">
                <a:solidFill>
                  <a:schemeClr val="tx1"/>
                </a:solidFill>
                <a:latin typeface="+mn-lt"/>
              </a:defRPr>
            </a:lvl2pPr>
            <a:lvl3pPr marL="1101725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544638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1984375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432128" indent="-22109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874339" indent="-22109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316538" indent="-22109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758743" indent="-22109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7D"/>
              </a:buClr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Заболевание проявляется головными болями, длительными спазмами мускулатуры лица, нарушением зрения. </a:t>
            </a:r>
          </a:p>
          <a:p>
            <a:pPr>
              <a:buClr>
                <a:srgbClr val="00007D"/>
              </a:buClr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Синдром способствует формированию у ребенка подозрительность, мнительность, враждебность, агрессивное отношение к близким, импульсивность, вспыльчивость.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7116" y="104635"/>
            <a:ext cx="2516884" cy="282625"/>
          </a:xfrm>
          <a:prstGeom prst="rect">
            <a:avLst/>
          </a:prstGeom>
          <a:solidFill>
            <a:srgbClr val="C00000"/>
          </a:solidFill>
        </p:spPr>
        <p:txBody>
          <a:bodyPr wrap="square" lIns="93286" tIns="46643" rIns="93286" bIns="4664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FFFF00"/>
                </a:solidFill>
              </a:rPr>
              <a:t>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3679443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0E37-5D4F-4F0E-B3D5-BB47A98C9D20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1906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ru-RU" sz="3000" b="1" smtClean="0">
                <a:solidFill>
                  <a:srgbClr val="000000"/>
                </a:solidFill>
              </a:rPr>
              <a:t>Как не навредить</a:t>
            </a:r>
            <a:r>
              <a:rPr lang="en-US" altLang="ru-RU" sz="3000" b="1" smtClean="0">
                <a:solidFill>
                  <a:srgbClr val="000000"/>
                </a:solidFill>
              </a:rPr>
              <a:t>?</a:t>
            </a:r>
            <a:endParaRPr lang="ru-RU" altLang="ru-RU" sz="3000" b="1" smtClean="0">
              <a:solidFill>
                <a:srgbClr val="000000"/>
              </a:solidFill>
            </a:endParaRP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366713" y="941388"/>
            <a:ext cx="8478837" cy="351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</a:rPr>
              <a:t>Сын спрашивает у отца-программиста: </a:t>
            </a:r>
            <a:br>
              <a:rPr lang="ru-RU" altLang="ru-RU" sz="2000" dirty="0" smtClean="0">
                <a:solidFill>
                  <a:srgbClr val="000000"/>
                </a:solidFill>
              </a:rPr>
            </a:br>
            <a:r>
              <a:rPr lang="ru-RU" altLang="ru-RU" sz="2000" dirty="0" smtClean="0">
                <a:solidFill>
                  <a:srgbClr val="000000"/>
                </a:solidFill>
              </a:rPr>
              <a:t>— А почему солнце встает на востоке</a:t>
            </a:r>
            <a:r>
              <a:rPr lang="en-US" altLang="ru-RU" sz="2000" dirty="0" smtClean="0">
                <a:solidFill>
                  <a:srgbClr val="000000"/>
                </a:solidFill>
              </a:rPr>
              <a:t>, </a:t>
            </a:r>
            <a:r>
              <a:rPr lang="ru-RU" altLang="ru-RU" sz="2000" dirty="0" smtClean="0">
                <a:solidFill>
                  <a:srgbClr val="000000"/>
                </a:solidFill>
              </a:rPr>
              <a:t>а заходит </a:t>
            </a:r>
            <a:br>
              <a:rPr lang="ru-RU" altLang="ru-RU" sz="2000" dirty="0" smtClean="0">
                <a:solidFill>
                  <a:srgbClr val="000000"/>
                </a:solidFill>
              </a:rPr>
            </a:br>
            <a:r>
              <a:rPr lang="ru-RU" altLang="ru-RU" sz="2000" dirty="0" smtClean="0">
                <a:solidFill>
                  <a:srgbClr val="000000"/>
                </a:solidFill>
              </a:rPr>
              <a:t>    на западе? </a:t>
            </a:r>
            <a:br>
              <a:rPr lang="ru-RU" altLang="ru-RU" sz="2000" dirty="0" smtClean="0">
                <a:solidFill>
                  <a:srgbClr val="000000"/>
                </a:solidFill>
              </a:rPr>
            </a:br>
            <a:r>
              <a:rPr lang="ru-RU" altLang="ru-RU" sz="2000" dirty="0" smtClean="0">
                <a:solidFill>
                  <a:srgbClr val="000000"/>
                </a:solidFill>
              </a:rPr>
              <a:t>— Ты проверял? </a:t>
            </a:r>
            <a:br>
              <a:rPr lang="ru-RU" altLang="ru-RU" sz="2000" dirty="0" smtClean="0">
                <a:solidFill>
                  <a:srgbClr val="000000"/>
                </a:solidFill>
              </a:rPr>
            </a:br>
            <a:r>
              <a:rPr lang="ru-RU" altLang="ru-RU" sz="2000" dirty="0" smtClean="0">
                <a:solidFill>
                  <a:srgbClr val="000000"/>
                </a:solidFill>
              </a:rPr>
              <a:t>— Проверял. </a:t>
            </a:r>
            <a:br>
              <a:rPr lang="ru-RU" altLang="ru-RU" sz="2000" dirty="0" smtClean="0">
                <a:solidFill>
                  <a:srgbClr val="000000"/>
                </a:solidFill>
              </a:rPr>
            </a:br>
            <a:r>
              <a:rPr lang="ru-RU" altLang="ru-RU" sz="2000" dirty="0" smtClean="0">
                <a:solidFill>
                  <a:srgbClr val="000000"/>
                </a:solidFill>
              </a:rPr>
              <a:t>— Работает? </a:t>
            </a:r>
            <a:br>
              <a:rPr lang="ru-RU" altLang="ru-RU" sz="2000" dirty="0" smtClean="0">
                <a:solidFill>
                  <a:srgbClr val="000000"/>
                </a:solidFill>
              </a:rPr>
            </a:br>
            <a:r>
              <a:rPr lang="ru-RU" altLang="ru-RU" sz="2000" dirty="0" smtClean="0">
                <a:solidFill>
                  <a:srgbClr val="000000"/>
                </a:solidFill>
              </a:rPr>
              <a:t>— Работает. </a:t>
            </a:r>
            <a:br>
              <a:rPr lang="ru-RU" altLang="ru-RU" sz="2000" dirty="0" smtClean="0">
                <a:solidFill>
                  <a:srgbClr val="000000"/>
                </a:solidFill>
              </a:rPr>
            </a:br>
            <a:r>
              <a:rPr lang="ru-RU" altLang="ru-RU" sz="2000" dirty="0" smtClean="0">
                <a:solidFill>
                  <a:srgbClr val="000000"/>
                </a:solidFill>
              </a:rPr>
              <a:t>— Ну и пусть работает, не </a:t>
            </a:r>
            <a:br>
              <a:rPr lang="ru-RU" altLang="ru-RU" sz="2000" dirty="0" smtClean="0">
                <a:solidFill>
                  <a:srgbClr val="000000"/>
                </a:solidFill>
              </a:rPr>
            </a:br>
            <a:r>
              <a:rPr lang="ru-RU" altLang="ru-RU" sz="2000" dirty="0" smtClean="0">
                <a:solidFill>
                  <a:srgbClr val="000000"/>
                </a:solidFill>
              </a:rPr>
              <a:t>    надо ничего менять!!!</a:t>
            </a:r>
            <a:br>
              <a:rPr lang="ru-RU" altLang="ru-RU" sz="2000" dirty="0" smtClean="0">
                <a:solidFill>
                  <a:srgbClr val="000000"/>
                </a:solidFill>
              </a:rPr>
            </a:br>
            <a:endParaRPr lang="ru-RU" altLang="ru-RU" sz="2000" dirty="0" smtClean="0">
              <a:solidFill>
                <a:srgbClr val="000000"/>
              </a:solidFill>
            </a:endParaRPr>
          </a:p>
        </p:txBody>
      </p:sp>
      <p:pic>
        <p:nvPicPr>
          <p:cNvPr id="251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1700808"/>
            <a:ext cx="2974975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378" y="3933056"/>
            <a:ext cx="56168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Зарядка!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т.ч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и для глаз!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2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3000" b="1" dirty="0">
                <a:solidFill>
                  <a:srgbClr val="FF0000"/>
                </a:solidFill>
                <a:latin typeface="+mn-lt"/>
              </a:rPr>
              <a:t>Опасности в компьютерном классе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2750" y="1022350"/>
            <a:ext cx="81407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22313" indent="-452438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ru-RU"/>
              <a:t>электрический ток, 220 вольт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ru-RU"/>
          </a:p>
          <a:p>
            <a:pPr lvl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ru-RU"/>
          </a:p>
          <a:p>
            <a:pPr lvl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ru-RU"/>
          </a:p>
          <a:p>
            <a:pPr lvl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ru-RU"/>
          </a:p>
          <a:p>
            <a:pPr lvl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ru-RU"/>
          </a:p>
          <a:p>
            <a:pPr lvl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ru-RU"/>
              <a:t>электромагнитное излучение мониторов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ru-RU"/>
          </a:p>
          <a:p>
            <a:pPr lvl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ru-RU"/>
          </a:p>
          <a:p>
            <a:pPr lvl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ru-RU"/>
          </a:p>
          <a:p>
            <a:pPr lvl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ru-RU"/>
          </a:p>
          <a:p>
            <a:pPr lvl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ru-RU"/>
          </a:p>
          <a:p>
            <a:pPr lvl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ru-RU"/>
              <a:t>травмы</a:t>
            </a:r>
          </a:p>
        </p:txBody>
      </p:sp>
      <p:grpSp>
        <p:nvGrpSpPr>
          <p:cNvPr id="1029" name="Group 35"/>
          <p:cNvGrpSpPr>
            <a:grpSpLocks/>
          </p:cNvGrpSpPr>
          <p:nvPr/>
        </p:nvGrpSpPr>
        <p:grpSpPr bwMode="auto">
          <a:xfrm>
            <a:off x="2127250" y="1354138"/>
            <a:ext cx="1074738" cy="1684337"/>
            <a:chOff x="1619" y="853"/>
            <a:chExt cx="677" cy="1061"/>
          </a:xfrm>
        </p:grpSpPr>
        <p:pic>
          <p:nvPicPr>
            <p:cNvPr id="1055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" y="853"/>
              <a:ext cx="677" cy="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sp>
          <p:nvSpPr>
            <p:cNvPr id="1056" name="AutoShape 9"/>
            <p:cNvSpPr>
              <a:spLocks noChangeArrowheads="1"/>
            </p:cNvSpPr>
            <p:nvPr/>
          </p:nvSpPr>
          <p:spPr bwMode="auto">
            <a:xfrm rot="-3485358">
              <a:off x="1678" y="1054"/>
              <a:ext cx="379" cy="355"/>
            </a:xfrm>
            <a:prstGeom prst="plus">
              <a:avLst>
                <a:gd name="adj" fmla="val 41759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3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3509963"/>
            <a:ext cx="149225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03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3717925"/>
            <a:ext cx="18256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grpSp>
        <p:nvGrpSpPr>
          <p:cNvPr id="1032" name="Group 49"/>
          <p:cNvGrpSpPr>
            <a:grpSpLocks/>
          </p:cNvGrpSpPr>
          <p:nvPr/>
        </p:nvGrpSpPr>
        <p:grpSpPr bwMode="auto">
          <a:xfrm>
            <a:off x="4340225" y="3724275"/>
            <a:ext cx="1965325" cy="1492250"/>
            <a:chOff x="2734" y="2346"/>
            <a:chExt cx="1238" cy="940"/>
          </a:xfrm>
        </p:grpSpPr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891" y="2346"/>
              <a:ext cx="958" cy="940"/>
            </a:xfrm>
            <a:custGeom>
              <a:avLst/>
              <a:gdLst>
                <a:gd name="T0" fmla="*/ 0 w 958"/>
                <a:gd name="T1" fmla="*/ 0 h 940"/>
                <a:gd name="T2" fmla="*/ 0 w 958"/>
                <a:gd name="T3" fmla="*/ 940 h 940"/>
                <a:gd name="T4" fmla="*/ 958 w 958"/>
                <a:gd name="T5" fmla="*/ 940 h 940"/>
                <a:gd name="T6" fmla="*/ 0 60000 65536"/>
                <a:gd name="T7" fmla="*/ 0 60000 65536"/>
                <a:gd name="T8" fmla="*/ 0 60000 65536"/>
                <a:gd name="T9" fmla="*/ 0 w 958"/>
                <a:gd name="T10" fmla="*/ 0 h 940"/>
                <a:gd name="T11" fmla="*/ 958 w 958"/>
                <a:gd name="T12" fmla="*/ 940 h 9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8" h="940">
                  <a:moveTo>
                    <a:pt x="0" y="0"/>
                  </a:moveTo>
                  <a:lnTo>
                    <a:pt x="0" y="940"/>
                  </a:lnTo>
                  <a:lnTo>
                    <a:pt x="958" y="94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triangle" w="med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Rectangle 16"/>
            <p:cNvSpPr>
              <a:spLocks noChangeArrowheads="1"/>
            </p:cNvSpPr>
            <p:nvPr/>
          </p:nvSpPr>
          <p:spPr bwMode="auto">
            <a:xfrm>
              <a:off x="3019" y="2583"/>
              <a:ext cx="182" cy="69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Rectangle 17"/>
            <p:cNvSpPr>
              <a:spLocks noChangeArrowheads="1"/>
            </p:cNvSpPr>
            <p:nvPr/>
          </p:nvSpPr>
          <p:spPr bwMode="auto">
            <a:xfrm>
              <a:off x="3438" y="3207"/>
              <a:ext cx="182" cy="7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AutoShape 19"/>
            <p:cNvSpPr>
              <a:spLocks noChangeArrowheads="1"/>
            </p:cNvSpPr>
            <p:nvPr/>
          </p:nvSpPr>
          <p:spPr bwMode="auto">
            <a:xfrm>
              <a:off x="2734" y="2777"/>
              <a:ext cx="261" cy="194"/>
            </a:xfrm>
            <a:prstGeom prst="notchedRightArrow">
              <a:avLst>
                <a:gd name="adj1" fmla="val 50000"/>
                <a:gd name="adj2" fmla="val 33634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AutoShape 22"/>
            <p:cNvSpPr>
              <a:spLocks noChangeArrowheads="1"/>
            </p:cNvSpPr>
            <p:nvPr/>
          </p:nvSpPr>
          <p:spPr bwMode="auto">
            <a:xfrm rot="9476988">
              <a:off x="3711" y="3019"/>
              <a:ext cx="261" cy="194"/>
            </a:xfrm>
            <a:prstGeom prst="notchedRightArrow">
              <a:avLst>
                <a:gd name="adj1" fmla="val 50000"/>
                <a:gd name="adj2" fmla="val 33634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33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57483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034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57483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035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57483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036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57483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037" name="Picture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390525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038" name="Picture 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6637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039" name="Picture 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589588"/>
            <a:ext cx="7874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040" name="Picture 3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7483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graphicFrame>
        <p:nvGraphicFramePr>
          <p:cNvPr id="249896" name="Object 2"/>
          <p:cNvGraphicFramePr>
            <a:graphicFrameLocks noChangeAspect="1"/>
          </p:cNvGraphicFramePr>
          <p:nvPr/>
        </p:nvGraphicFramePr>
        <p:xfrm>
          <a:off x="6581775" y="1023938"/>
          <a:ext cx="1500188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Image" r:id="rId15" imgW="1904628" imgH="2539862" progId="Photoshop.Image.10">
                  <p:embed/>
                </p:oleObj>
              </mc:Choice>
              <mc:Fallback>
                <p:oleObj name="Image" r:id="rId15" imgW="1904628" imgH="2539862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1023938"/>
                        <a:ext cx="1500188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1" name="Group 48"/>
          <p:cNvGrpSpPr>
            <a:grpSpLocks/>
          </p:cNvGrpSpPr>
          <p:nvPr/>
        </p:nvGrpSpPr>
        <p:grpSpPr bwMode="auto">
          <a:xfrm>
            <a:off x="7974013" y="1077913"/>
            <a:ext cx="938212" cy="625475"/>
            <a:chOff x="5023" y="679"/>
            <a:chExt cx="591" cy="394"/>
          </a:xfrm>
        </p:grpSpPr>
        <p:pic>
          <p:nvPicPr>
            <p:cNvPr id="1048" name="Picture 41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3" y="679"/>
              <a:ext cx="581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sp>
          <p:nvSpPr>
            <p:cNvPr id="1049" name="AutoShape 43"/>
            <p:cNvSpPr>
              <a:spLocks noChangeArrowheads="1"/>
            </p:cNvSpPr>
            <p:nvPr/>
          </p:nvSpPr>
          <p:spPr bwMode="auto">
            <a:xfrm rot="-3485358">
              <a:off x="5012" y="746"/>
              <a:ext cx="338" cy="316"/>
            </a:xfrm>
            <a:prstGeom prst="plus">
              <a:avLst>
                <a:gd name="adj" fmla="val 41759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42" name="Group 47"/>
          <p:cNvGrpSpPr>
            <a:grpSpLocks/>
          </p:cNvGrpSpPr>
          <p:nvPr/>
        </p:nvGrpSpPr>
        <p:grpSpPr bwMode="auto">
          <a:xfrm>
            <a:off x="5672138" y="1427163"/>
            <a:ext cx="1057275" cy="1069975"/>
            <a:chOff x="3573" y="899"/>
            <a:chExt cx="666" cy="674"/>
          </a:xfrm>
        </p:grpSpPr>
        <p:pic>
          <p:nvPicPr>
            <p:cNvPr id="1046" name="Picture 4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43893">
              <a:off x="3569" y="903"/>
              <a:ext cx="674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sp>
          <p:nvSpPr>
            <p:cNvPr id="1047" name="AutoShape 42"/>
            <p:cNvSpPr>
              <a:spLocks noChangeArrowheads="1"/>
            </p:cNvSpPr>
            <p:nvPr/>
          </p:nvSpPr>
          <p:spPr bwMode="auto">
            <a:xfrm rot="-3485358">
              <a:off x="3673" y="1012"/>
              <a:ext cx="447" cy="418"/>
            </a:xfrm>
            <a:prstGeom prst="plus">
              <a:avLst>
                <a:gd name="adj" fmla="val 41759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43" name="Group 44"/>
          <p:cNvGrpSpPr>
            <a:grpSpLocks/>
          </p:cNvGrpSpPr>
          <p:nvPr/>
        </p:nvGrpSpPr>
        <p:grpSpPr bwMode="auto">
          <a:xfrm>
            <a:off x="3673475" y="1547813"/>
            <a:ext cx="1882775" cy="1411287"/>
            <a:chOff x="2375" y="957"/>
            <a:chExt cx="1186" cy="889"/>
          </a:xfrm>
        </p:grpSpPr>
        <p:pic>
          <p:nvPicPr>
            <p:cNvPr id="1044" name="Picture 37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" y="957"/>
              <a:ext cx="1186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sp>
          <p:nvSpPr>
            <p:cNvPr id="1045" name="AutoShape 33"/>
            <p:cNvSpPr>
              <a:spLocks noChangeArrowheads="1"/>
            </p:cNvSpPr>
            <p:nvPr/>
          </p:nvSpPr>
          <p:spPr bwMode="auto">
            <a:xfrm rot="-3485358">
              <a:off x="3175" y="1189"/>
              <a:ext cx="338" cy="316"/>
            </a:xfrm>
            <a:prstGeom prst="plus">
              <a:avLst>
                <a:gd name="adj" fmla="val 41759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403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C127-0CDC-4CF5-80F6-B263959B94A3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8114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3200" b="1" dirty="0">
                <a:solidFill>
                  <a:srgbClr val="FF0000"/>
                </a:solidFill>
              </a:rPr>
              <a:t>Не разрешается</a:t>
            </a:r>
            <a:r>
              <a:rPr lang="ru-RU" altLang="ru-RU" sz="3200" b="1" dirty="0">
                <a:solidFill>
                  <a:srgbClr val="333399"/>
                </a:solidFill>
              </a:rPr>
              <a:t>: </a:t>
            </a: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412750" y="1124744"/>
            <a:ext cx="814070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2313" indent="-452438">
              <a:defRPr>
                <a:solidFill>
                  <a:schemeClr val="tx1"/>
                </a:solidFill>
                <a:latin typeface="Arial" charset="0"/>
              </a:defRPr>
            </a:lvl2pPr>
            <a:lvl3pPr marL="1169988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0000"/>
                </a:solidFill>
              </a:rPr>
              <a:t>входить в кабинет в верхней одежде, грязной обуви, с громоздкими предметами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0000"/>
                </a:solidFill>
              </a:rPr>
              <a:t>бегать, прыгать в кабинете, громко разговаривать, отвлекать других учеников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0000"/>
                </a:solidFill>
              </a:rPr>
              <a:t>загромождать проходы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0000"/>
                </a:solidFill>
              </a:rPr>
              <a:t>включать напряжение сети, отключать и подключать устройства компьютера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0000"/>
                </a:solidFill>
              </a:rPr>
              <a:t>работать с грязными или влажными руками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0000"/>
                </a:solidFill>
              </a:rPr>
              <a:t>на компьютерный стол ставить сумки и портфели, класть продукты питания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0000"/>
                </a:solidFill>
              </a:rPr>
              <a:t>класть что-либо на клавиатуру, нажимать на клавиши с усилием или ударом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0000"/>
                </a:solidFill>
              </a:rPr>
              <a:t>касаться руками экрана монитора</a:t>
            </a:r>
            <a:endParaRPr lang="ru-RU" altLang="ru-RU" sz="2000" dirty="0">
              <a:solidFill>
                <a:srgbClr val="000000"/>
              </a:solidFill>
            </a:endParaRP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000" dirty="0">
                <a:solidFill>
                  <a:srgbClr val="000000"/>
                </a:solidFill>
              </a:rPr>
              <a:t>сдвигать с места монитор </a:t>
            </a:r>
            <a:r>
              <a:rPr lang="ru-RU" altLang="ru-RU" sz="2000" dirty="0" smtClean="0">
                <a:solidFill>
                  <a:srgbClr val="000000"/>
                </a:solidFill>
              </a:rPr>
              <a:t>или </a:t>
            </a:r>
            <a:r>
              <a:rPr lang="ru-RU" altLang="ru-RU" sz="2000" dirty="0">
                <a:solidFill>
                  <a:srgbClr val="000000"/>
                </a:solidFill>
              </a:rPr>
              <a:t>системный блок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0000"/>
                </a:solidFill>
              </a:rPr>
              <a:t>работать на неисправной технике, самостоятельно устранять неисправности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0000"/>
                </a:solidFill>
              </a:rPr>
              <a:t>работать </a:t>
            </a:r>
            <a:r>
              <a:rPr lang="ru-RU" altLang="ru-RU" sz="2000" dirty="0">
                <a:solidFill>
                  <a:srgbClr val="000000"/>
                </a:solidFill>
              </a:rPr>
              <a:t>при плохом </a:t>
            </a:r>
            <a:r>
              <a:rPr lang="ru-RU" altLang="ru-RU" sz="2000" dirty="0" smtClean="0">
                <a:solidFill>
                  <a:srgbClr val="000000"/>
                </a:solidFill>
              </a:rPr>
              <a:t>самочувствии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rgbClr val="000000"/>
                </a:solidFill>
              </a:rPr>
              <a:t>Заряжать телефон через </a:t>
            </a:r>
            <a:r>
              <a:rPr lang="en-US" altLang="ru-RU" sz="2000" dirty="0" smtClean="0">
                <a:solidFill>
                  <a:srgbClr val="000000"/>
                </a:solidFill>
              </a:rPr>
              <a:t>USB</a:t>
            </a:r>
            <a:r>
              <a:rPr lang="ru-RU" altLang="ru-RU" sz="2000" dirty="0" smtClean="0">
                <a:solidFill>
                  <a:srgbClr val="000000"/>
                </a:solidFill>
              </a:rPr>
              <a:t>-порт компьютера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D55D-8554-4666-9AA5-23C9017D5B99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0642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3200" b="1" dirty="0">
                <a:solidFill>
                  <a:srgbClr val="FF0000"/>
                </a:solidFill>
              </a:rPr>
              <a:t>Нельзя</a:t>
            </a:r>
            <a:r>
              <a:rPr lang="ru-RU" altLang="ru-RU" sz="3200" b="1" dirty="0">
                <a:solidFill>
                  <a:srgbClr val="333399"/>
                </a:solidFill>
              </a:rPr>
              <a:t> </a:t>
            </a:r>
            <a:r>
              <a:rPr lang="ru-RU" altLang="ru-RU" sz="3200" b="1" i="1" dirty="0">
                <a:solidFill>
                  <a:srgbClr val="333399"/>
                </a:solidFill>
              </a:rPr>
              <a:t>без разрешения учителя</a:t>
            </a:r>
            <a:r>
              <a:rPr lang="ru-RU" altLang="ru-RU" sz="3200" b="1" dirty="0">
                <a:solidFill>
                  <a:srgbClr val="333399"/>
                </a:solidFill>
              </a:rPr>
              <a:t>: 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74023" y="1196752"/>
            <a:ext cx="8408988" cy="43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2313" indent="-452438">
              <a:defRPr>
                <a:solidFill>
                  <a:schemeClr val="tx1"/>
                </a:solidFill>
                <a:latin typeface="Arial" charset="0"/>
              </a:defRPr>
            </a:lvl2pPr>
            <a:lvl3pPr marL="1169988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400" b="1" dirty="0" smtClean="0">
                <a:solidFill>
                  <a:srgbClr val="000000"/>
                </a:solidFill>
              </a:rPr>
              <a:t>включать и выключать </a:t>
            </a:r>
            <a:r>
              <a:rPr lang="ru-RU" altLang="ru-RU" sz="2400" dirty="0" smtClean="0">
                <a:solidFill>
                  <a:srgbClr val="000000"/>
                </a:solidFill>
              </a:rPr>
              <a:t>компьютер, монитор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400" b="1" dirty="0" smtClean="0">
                <a:solidFill>
                  <a:srgbClr val="000000"/>
                </a:solidFill>
              </a:rPr>
              <a:t>изменять</a:t>
            </a:r>
            <a:r>
              <a:rPr lang="ru-RU" altLang="ru-RU" sz="2400" dirty="0" smtClean="0">
                <a:solidFill>
                  <a:srgbClr val="000000"/>
                </a:solidFill>
              </a:rPr>
              <a:t> настройки компьютера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400" b="1" dirty="0">
                <a:solidFill>
                  <a:srgbClr val="000000"/>
                </a:solidFill>
              </a:rPr>
              <a:t>работать на компьютере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учителя</a:t>
            </a:r>
            <a:r>
              <a:rPr lang="ru-RU" altLang="ru-RU" sz="2400" dirty="0" smtClean="0">
                <a:solidFill>
                  <a:srgbClr val="000000"/>
                </a:solidFill>
              </a:rPr>
              <a:t>, брать со стола учителя дискеты, бумаги, …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400" dirty="0" smtClean="0">
                <a:solidFill>
                  <a:srgbClr val="000000"/>
                </a:solidFill>
              </a:rPr>
              <a:t>просматривать </a:t>
            </a:r>
            <a:r>
              <a:rPr lang="ru-RU" altLang="ru-RU" sz="2400" dirty="0">
                <a:solidFill>
                  <a:srgbClr val="000000"/>
                </a:solidFill>
              </a:rPr>
              <a:t>и изменять </a:t>
            </a:r>
            <a:r>
              <a:rPr lang="ru-RU" altLang="ru-RU" sz="2400" b="1" dirty="0">
                <a:solidFill>
                  <a:srgbClr val="000000"/>
                </a:solidFill>
              </a:rPr>
              <a:t>содержимое чужой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папки</a:t>
            </a:r>
            <a:r>
              <a:rPr lang="ru-RU" altLang="ru-RU" sz="2400" dirty="0" smtClean="0">
                <a:solidFill>
                  <a:srgbClr val="000000"/>
                </a:solidFill>
              </a:rPr>
              <a:t>, записывать </a:t>
            </a:r>
            <a:r>
              <a:rPr lang="ru-RU" altLang="ru-RU" sz="2400" dirty="0">
                <a:solidFill>
                  <a:srgbClr val="000000"/>
                </a:solidFill>
              </a:rPr>
              <a:t>свои файлы в чужую папку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400" b="1" dirty="0" smtClean="0">
                <a:solidFill>
                  <a:srgbClr val="000000"/>
                </a:solidFill>
              </a:rPr>
              <a:t>создавать </a:t>
            </a:r>
            <a:r>
              <a:rPr lang="ru-RU" altLang="ru-RU" sz="2400" b="1" dirty="0">
                <a:solidFill>
                  <a:srgbClr val="000000"/>
                </a:solidFill>
              </a:rPr>
              <a:t>скрытые </a:t>
            </a:r>
            <a:r>
              <a:rPr lang="ru-RU" altLang="ru-RU" sz="2400" dirty="0">
                <a:solidFill>
                  <a:srgbClr val="000000"/>
                </a:solidFill>
              </a:rPr>
              <a:t>файлы и папки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400" dirty="0">
                <a:solidFill>
                  <a:srgbClr val="000000"/>
                </a:solidFill>
              </a:rPr>
              <a:t>устанавливать и запускать </a:t>
            </a:r>
            <a:r>
              <a:rPr lang="ru-RU" altLang="ru-RU" sz="2400" b="1" dirty="0">
                <a:solidFill>
                  <a:srgbClr val="000000"/>
                </a:solidFill>
              </a:rPr>
              <a:t>посторонние программы </a:t>
            </a:r>
            <a:r>
              <a:rPr lang="ru-RU" altLang="ru-RU" sz="2400" dirty="0">
                <a:solidFill>
                  <a:srgbClr val="000000"/>
                </a:solidFill>
              </a:rPr>
              <a:t>(в </a:t>
            </a:r>
            <a:r>
              <a:rPr lang="ru-RU" altLang="ru-RU" sz="2400" dirty="0" err="1">
                <a:solidFill>
                  <a:srgbClr val="000000"/>
                </a:solidFill>
              </a:rPr>
              <a:t>т.ч</a:t>
            </a:r>
            <a:r>
              <a:rPr lang="ru-RU" altLang="ru-RU" sz="2400" dirty="0">
                <a:solidFill>
                  <a:srgbClr val="000000"/>
                </a:solidFill>
              </a:rPr>
              <a:t>. игры)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400" dirty="0" smtClean="0">
                <a:solidFill>
                  <a:srgbClr val="000000"/>
                </a:solidFill>
              </a:rPr>
              <a:t>изменять </a:t>
            </a:r>
            <a:r>
              <a:rPr lang="ru-RU" altLang="ru-RU" sz="2400" b="1" dirty="0">
                <a:solidFill>
                  <a:srgbClr val="000000"/>
                </a:solidFill>
              </a:rPr>
              <a:t>настройки компьютера </a:t>
            </a:r>
            <a:r>
              <a:rPr lang="ru-RU" altLang="ru-RU" sz="2400" dirty="0">
                <a:solidFill>
                  <a:srgbClr val="000000"/>
                </a:solidFill>
              </a:rPr>
              <a:t>(</a:t>
            </a:r>
            <a:r>
              <a:rPr lang="en-US" altLang="ru-RU" sz="2400" dirty="0">
                <a:solidFill>
                  <a:srgbClr val="000000"/>
                </a:solidFill>
              </a:rPr>
              <a:t>CMOS</a:t>
            </a:r>
            <a:r>
              <a:rPr lang="ru-RU" altLang="ru-RU" sz="2400" dirty="0">
                <a:solidFill>
                  <a:srgbClr val="000000"/>
                </a:solidFill>
              </a:rPr>
              <a:t>) и операционной системы </a:t>
            </a:r>
            <a:r>
              <a:rPr lang="en-US" altLang="ru-RU" sz="2400" i="1" dirty="0">
                <a:solidFill>
                  <a:srgbClr val="000000"/>
                </a:solidFill>
              </a:rPr>
              <a:t>Windows</a:t>
            </a:r>
            <a:endParaRPr lang="ru-RU" altLang="ru-RU" sz="2400" i="1" dirty="0">
              <a:solidFill>
                <a:srgbClr val="000000"/>
              </a:solidFill>
            </a:endParaRP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altLang="ru-RU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12D2-2DD3-4132-87DF-EB988FDC9C5C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ru-RU" sz="3000" b="1" smtClean="0">
                <a:solidFill>
                  <a:srgbClr val="000000"/>
                </a:solidFill>
              </a:rPr>
              <a:t>Правила коллективной работы</a:t>
            </a: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412750" y="896938"/>
            <a:ext cx="84089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>
              <a:defRPr>
                <a:solidFill>
                  <a:schemeClr val="tx1"/>
                </a:solidFill>
                <a:latin typeface="Arial" charset="0"/>
              </a:defRPr>
            </a:lvl1pPr>
            <a:lvl2pPr marL="1084263" indent="-452438">
              <a:defRPr>
                <a:solidFill>
                  <a:schemeClr val="tx1"/>
                </a:solidFill>
                <a:latin typeface="Arial" charset="0"/>
              </a:defRPr>
            </a:lvl2pPr>
            <a:lvl3pPr marL="1263650">
              <a:defRPr>
                <a:solidFill>
                  <a:schemeClr val="tx1"/>
                </a:solidFill>
                <a:latin typeface="Arial" charset="0"/>
              </a:defRPr>
            </a:lvl3pPr>
            <a:lvl4pPr marL="144303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SzPct val="75000"/>
              <a:buFont typeface="Wingdings" pitchFamily="2" charset="2"/>
              <a:buChar char="q"/>
            </a:pPr>
            <a:r>
              <a:rPr lang="ru-RU" altLang="ru-RU" sz="2800" b="1" dirty="0" smtClean="0">
                <a:solidFill>
                  <a:srgbClr val="333399"/>
                </a:solidFill>
              </a:rPr>
              <a:t>каждый создает свою папку внутри папки своей группы и подгруппы: </a:t>
            </a:r>
          </a:p>
        </p:txBody>
      </p:sp>
      <p:grpSp>
        <p:nvGrpSpPr>
          <p:cNvPr id="226313" name="Group 9"/>
          <p:cNvGrpSpPr>
            <a:grpSpLocks/>
          </p:cNvGrpSpPr>
          <p:nvPr/>
        </p:nvGrpSpPr>
        <p:grpSpPr bwMode="auto">
          <a:xfrm>
            <a:off x="1691680" y="1853743"/>
            <a:ext cx="4889500" cy="3238500"/>
            <a:chOff x="1728" y="1710"/>
            <a:chExt cx="3080" cy="2040"/>
          </a:xfrm>
        </p:grpSpPr>
        <p:pic>
          <p:nvPicPr>
            <p:cNvPr id="2263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1710"/>
              <a:ext cx="3056" cy="2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6309" name="Oval 5"/>
            <p:cNvSpPr>
              <a:spLocks noChangeArrowheads="1"/>
            </p:cNvSpPr>
            <p:nvPr/>
          </p:nvSpPr>
          <p:spPr bwMode="auto">
            <a:xfrm>
              <a:off x="1728" y="2771"/>
              <a:ext cx="1656" cy="59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520" y="5706253"/>
            <a:ext cx="8589268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Если случайно Вы удалили чью-то информацию, скажите об этом преподавателю!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9CD4-3D6A-4EF1-B501-63A40A93D50B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3200" b="1" dirty="0">
                <a:solidFill>
                  <a:srgbClr val="333399"/>
                </a:solidFill>
              </a:rPr>
              <a:t>Общие правила: 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431800" y="1556792"/>
            <a:ext cx="8408988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2313" indent="-452438">
              <a:defRPr>
                <a:solidFill>
                  <a:schemeClr val="tx1"/>
                </a:solidFill>
                <a:latin typeface="Arial" charset="0"/>
              </a:defRPr>
            </a:lvl2pPr>
            <a:lvl3pPr marL="1169988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ru-RU" altLang="ru-RU" sz="2800" b="1" dirty="0" smtClean="0">
                <a:solidFill>
                  <a:srgbClr val="009900"/>
                </a:solidFill>
              </a:rPr>
              <a:t>можно</a:t>
            </a:r>
            <a:r>
              <a:rPr lang="ru-RU" altLang="ru-RU" sz="2800" dirty="0" smtClean="0">
                <a:solidFill>
                  <a:srgbClr val="000000"/>
                </a:solidFill>
              </a:rPr>
              <a:t> использовать дискеты, диски для переноса своих учебных файлов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800" dirty="0" smtClean="0">
                <a:solidFill>
                  <a:srgbClr val="000000"/>
                </a:solidFill>
              </a:rPr>
              <a:t>дискеты и диски должны быть проверены антивирусными средствами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3569" y="3717032"/>
            <a:ext cx="7488832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2313" indent="-452438">
              <a:defRPr>
                <a:solidFill>
                  <a:schemeClr val="tx1"/>
                </a:solidFill>
                <a:latin typeface="Arial" charset="0"/>
              </a:defRPr>
            </a:lvl2pPr>
            <a:lvl3pPr marL="1169988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333399"/>
                </a:solidFill>
              </a:rPr>
              <a:t>Время непрерывной работы: 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800" dirty="0" smtClean="0">
                <a:solidFill>
                  <a:srgbClr val="000000"/>
                </a:solidFill>
              </a:rPr>
              <a:t>10-11 классы	50 минут (30 + 20)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333399"/>
                </a:solidFill>
              </a:rPr>
              <a:t>Общее время работы (в день): </a:t>
            </a:r>
          </a:p>
          <a:p>
            <a:pPr lvl="1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800" dirty="0" smtClean="0">
                <a:solidFill>
                  <a:srgbClr val="000000"/>
                </a:solidFill>
              </a:rPr>
              <a:t>6-11 классы		90 минут</a:t>
            </a:r>
          </a:p>
        </p:txBody>
      </p:sp>
    </p:spTree>
    <p:extLst>
      <p:ext uri="{BB962C8B-B14F-4D97-AF65-F5344CB8AC3E}">
        <p14:creationId xmlns:p14="http://schemas.microsoft.com/office/powerpoint/2010/main" val="40836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12726" y="210563"/>
            <a:ext cx="86312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spcBef>
                <a:spcPct val="50000"/>
              </a:spcBef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Правила использования </a:t>
            </a:r>
            <a:r>
              <a:rPr lang="ru-RU" dirty="0" smtClean="0"/>
              <a:t>сети Интернет</a:t>
            </a:r>
            <a:endParaRPr lang="ru-RU" dirty="0"/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90265" y="1124744"/>
            <a:ext cx="9036496" cy="46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FF0000"/>
                </a:solidFill>
              </a:rPr>
              <a:t>Запрещается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marL="722313" lvl="1" indent="-452438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600" dirty="0"/>
              <a:t>посещать сайты, посвященные эротике, терроризму и т.п.</a:t>
            </a:r>
          </a:p>
          <a:p>
            <a:pPr marL="722313" lvl="1" indent="-452438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600" dirty="0"/>
              <a:t>посещать игровые сайты</a:t>
            </a:r>
          </a:p>
          <a:p>
            <a:pPr marL="722313" lvl="1" indent="-452438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600" dirty="0"/>
              <a:t>использовать компьютер для противоправных действий, массовых рассылок нежелательной корреспонденции рекламного и иного характера (спам). </a:t>
            </a:r>
          </a:p>
          <a:p>
            <a:pPr marL="722313" lvl="1" indent="-452438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разрешения преподавателя </a:t>
            </a:r>
            <a:r>
              <a:rPr lang="ru-RU" sz="2600" dirty="0"/>
              <a:t>устанавливать через Интернет любые программы, активные элементы (</a:t>
            </a:r>
            <a:r>
              <a:rPr lang="en-US" sz="2600" i="1" dirty="0"/>
              <a:t>ActiveX</a:t>
            </a:r>
            <a:r>
              <a:rPr lang="ru-RU" sz="2600" dirty="0"/>
              <a:t>)</a:t>
            </a:r>
            <a:r>
              <a:rPr lang="en-US" sz="2600" i="1" dirty="0"/>
              <a:t>, </a:t>
            </a:r>
            <a:r>
              <a:rPr lang="ru-RU" sz="2600" dirty="0"/>
              <a:t>дополнительные модули (</a:t>
            </a:r>
            <a:r>
              <a:rPr lang="en-US" sz="2600" i="1" dirty="0" err="1"/>
              <a:t>plugin</a:t>
            </a:r>
            <a:r>
              <a:rPr lang="ru-RU" sz="2600" dirty="0"/>
              <a:t>)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AA6D-C614-46DA-8F06-01C4837C152B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425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ru-RU" sz="3000" b="1" smtClean="0">
                <a:solidFill>
                  <a:srgbClr val="000000"/>
                </a:solidFill>
              </a:rPr>
              <a:t>По окончании работы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404019" y="1124744"/>
            <a:ext cx="8408988" cy="414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>
              <a:defRPr>
                <a:solidFill>
                  <a:schemeClr val="tx1"/>
                </a:solidFill>
                <a:latin typeface="Arial" charset="0"/>
              </a:defRPr>
            </a:lvl1pPr>
            <a:lvl2pPr marL="1084263" indent="-452438">
              <a:defRPr>
                <a:solidFill>
                  <a:schemeClr val="tx1"/>
                </a:solidFill>
                <a:latin typeface="Arial" charset="0"/>
              </a:defRPr>
            </a:lvl2pPr>
            <a:lvl3pPr marL="1263650">
              <a:defRPr>
                <a:solidFill>
                  <a:schemeClr val="tx1"/>
                </a:solidFill>
                <a:latin typeface="Arial" charset="0"/>
              </a:defRPr>
            </a:lvl3pPr>
            <a:lvl4pPr marL="1443038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SzPct val="75000"/>
              <a:buFont typeface="Wingdings" pitchFamily="2" charset="2"/>
              <a:buChar char="q"/>
            </a:pPr>
            <a:r>
              <a:rPr lang="ru-RU" altLang="ru-RU" sz="2800" b="1" dirty="0" smtClean="0">
                <a:solidFill>
                  <a:srgbClr val="333399"/>
                </a:solidFill>
              </a:rPr>
              <a:t>привести в порядок рабочее место</a:t>
            </a:r>
          </a:p>
          <a:p>
            <a:pPr lvl="1" eaLnBrk="0" fontAlgn="base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800" dirty="0" smtClean="0">
                <a:solidFill>
                  <a:srgbClr val="000000"/>
                </a:solidFill>
              </a:rPr>
              <a:t>закрыть окна всех программ</a:t>
            </a:r>
          </a:p>
          <a:p>
            <a:pPr lvl="1" eaLnBrk="0" fontAlgn="base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800" dirty="0" smtClean="0">
                <a:solidFill>
                  <a:srgbClr val="000000"/>
                </a:solidFill>
              </a:rPr>
              <a:t>сохранить свои документы</a:t>
            </a:r>
          </a:p>
          <a:p>
            <a:pPr lvl="1" eaLnBrk="0" fontAlgn="base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800" dirty="0" smtClean="0">
                <a:solidFill>
                  <a:srgbClr val="000000"/>
                </a:solidFill>
              </a:rPr>
              <a:t>удалить свои файлы с </a:t>
            </a:r>
            <a:r>
              <a:rPr lang="ru-RU" altLang="ru-RU" sz="2800" i="1" dirty="0" smtClean="0">
                <a:solidFill>
                  <a:srgbClr val="000000"/>
                </a:solidFill>
              </a:rPr>
              <a:t>Рабочего Стола</a:t>
            </a:r>
          </a:p>
          <a:p>
            <a:pPr lvl="1" eaLnBrk="0" fontAlgn="base" hangingPunct="0">
              <a:lnSpc>
                <a:spcPct val="75000"/>
              </a:lnSpc>
              <a:spcBef>
                <a:spcPct val="35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2800" dirty="0" smtClean="0">
                <a:solidFill>
                  <a:srgbClr val="000000"/>
                </a:solidFill>
              </a:rPr>
              <a:t>задвинуть кресло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SzPct val="75000"/>
              <a:buFont typeface="Wingdings" pitchFamily="2" charset="2"/>
              <a:buChar char="q"/>
            </a:pPr>
            <a:r>
              <a:rPr lang="ru-RU" altLang="ru-RU" sz="2800" b="1" dirty="0" smtClean="0">
                <a:solidFill>
                  <a:srgbClr val="333399"/>
                </a:solidFill>
              </a:rPr>
              <a:t>сдать преподавателю выданные материалы, дискеты, …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SzPct val="75000"/>
              <a:buFont typeface="Wingdings" pitchFamily="2" charset="2"/>
              <a:buChar char="q"/>
            </a:pPr>
            <a:r>
              <a:rPr lang="ru-RU" altLang="ru-RU" sz="2800" b="1" dirty="0" smtClean="0">
                <a:solidFill>
                  <a:srgbClr val="333399"/>
                </a:solidFill>
              </a:rPr>
              <a:t>при необходимости выключить компьютер </a:t>
            </a:r>
            <a:endParaRPr lang="en-US" altLang="ru-RU" sz="2800" b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11922" y="0"/>
            <a:ext cx="8140700" cy="923330"/>
          </a:xfrm>
          <a:prstGeom prst="rect">
            <a:avLst/>
          </a:prstGeom>
          <a:extLst/>
        </p:spPr>
        <p:txBody>
          <a:bodyPr vert="horz" anchor="t">
            <a:normAutofit fontScale="97500"/>
          </a:bodyPr>
          <a:lstStyle>
            <a:defPPr>
              <a:defRPr lang="ru-RU"/>
            </a:defPPr>
            <a:lvl1pPr marR="36576" algn="ctr">
              <a:spcBef>
                <a:spcPct val="5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5400" b="1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/>
              <a:t>Аварийные ситуации</a:t>
            </a: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411922" y="1124744"/>
            <a:ext cx="8408988" cy="529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При </a:t>
            </a:r>
            <a:r>
              <a:rPr lang="ru-RU" sz="2400" b="1" dirty="0">
                <a:solidFill>
                  <a:srgbClr val="002060"/>
                </a:solidFill>
              </a:rPr>
              <a:t>появлении необычного звука, запаха: </a:t>
            </a:r>
          </a:p>
          <a:p>
            <a:pPr marL="722313" lvl="1" indent="-452438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2060"/>
                </a:solidFill>
              </a:rPr>
              <a:t>прекратить работу</a:t>
            </a:r>
          </a:p>
          <a:p>
            <a:pPr marL="722313" lvl="1" indent="-452438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2060"/>
                </a:solidFill>
              </a:rPr>
              <a:t>сообщить об этом преподавателю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При </a:t>
            </a:r>
            <a:r>
              <a:rPr lang="ru-RU" sz="2400" b="1" dirty="0" smtClean="0">
                <a:solidFill>
                  <a:srgbClr val="002060"/>
                </a:solidFill>
              </a:rPr>
              <a:t>пожаре или срабатывании звукового сигнала: </a:t>
            </a:r>
            <a:endParaRPr lang="ru-RU" sz="2400" b="1" dirty="0">
              <a:solidFill>
                <a:srgbClr val="002060"/>
              </a:solidFill>
            </a:endParaRPr>
          </a:p>
          <a:p>
            <a:pPr marL="722313" lvl="1" indent="-452438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2060"/>
                </a:solidFill>
              </a:rPr>
              <a:t>прекратить работу</a:t>
            </a:r>
          </a:p>
          <a:p>
            <a:pPr marL="722313" lvl="1" indent="-452438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2060"/>
                </a:solidFill>
              </a:rPr>
              <a:t>под руководством преподавателя покинуть </a:t>
            </a:r>
            <a:r>
              <a:rPr lang="ru-RU" sz="2400" dirty="0" smtClean="0">
                <a:solidFill>
                  <a:srgbClr val="002060"/>
                </a:solidFill>
              </a:rPr>
              <a:t>кабинет</a:t>
            </a:r>
          </a:p>
          <a:p>
            <a:pPr marL="722313" lvl="1" indent="-452438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если коридор задымлен, остаться в кабинете, закрыть тряпками щели в дверях, в окне установить красный флаг, одеть маски на лицо. 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При поражении электрическим током: </a:t>
            </a:r>
          </a:p>
          <a:p>
            <a:pPr marL="722313" lvl="1" indent="-452438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2060"/>
                </a:solidFill>
              </a:rPr>
              <a:t>немедленно отключить напряжение питания</a:t>
            </a:r>
          </a:p>
          <a:p>
            <a:pPr marL="722313" lvl="1" indent="-452438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2060"/>
                </a:solidFill>
              </a:rPr>
              <a:t>оказать первую помощь пострадавшему</a:t>
            </a:r>
          </a:p>
          <a:p>
            <a:pPr marL="722313" lvl="1" indent="-452438">
              <a:lnSpc>
                <a:spcPct val="85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2060"/>
                </a:solidFill>
              </a:rPr>
              <a:t>доставить его в медпункт</a:t>
            </a:r>
          </a:p>
        </p:txBody>
      </p:sp>
    </p:spTree>
    <p:extLst>
      <p:ext uri="{BB962C8B-B14F-4D97-AF65-F5344CB8AC3E}">
        <p14:creationId xmlns:p14="http://schemas.microsoft.com/office/powerpoint/2010/main" val="22168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FF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6FF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6FF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923</Words>
  <Application>Microsoft Office PowerPoint</Application>
  <PresentationFormat>Экран (4:3)</PresentationFormat>
  <Paragraphs>134</Paragraphs>
  <Slides>14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Calibri</vt:lpstr>
      <vt:lpstr>Impact</vt:lpstr>
      <vt:lpstr>Tahoma</vt:lpstr>
      <vt:lpstr>Times New Roman</vt:lpstr>
      <vt:lpstr>Wingdings</vt:lpstr>
      <vt:lpstr>Wingdings 2</vt:lpstr>
      <vt:lpstr>Оформление по умолчанию</vt:lpstr>
      <vt:lpstr>Пиксел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Немного о здоровье</vt:lpstr>
      <vt:lpstr>Презентация PowerPoint</vt:lpstr>
      <vt:lpstr>Презентация PowerPoint</vt:lpstr>
      <vt:lpstr>Синдром компьютерного стресса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Теоретическое занятие №1. Введение в дисциплину. Основные понятия автоматизированной обработки информации. Общий состав и устройство персональных компьютеров и вычислительных систем.</dc:title>
  <dc:creator>Кондратьева Ирина Алексеевна</dc:creator>
  <cp:lastModifiedBy>Дружинина Ирина Владимировна</cp:lastModifiedBy>
  <cp:revision>50</cp:revision>
  <dcterms:modified xsi:type="dcterms:W3CDTF">2018-09-06T09:18:30Z</dcterms:modified>
</cp:coreProperties>
</file>