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8"/>
  </p:notesMasterIdLst>
  <p:sldIdLst>
    <p:sldId id="257" r:id="rId3"/>
    <p:sldId id="283" r:id="rId4"/>
    <p:sldId id="311" r:id="rId5"/>
    <p:sldId id="272" r:id="rId6"/>
    <p:sldId id="273" r:id="rId7"/>
    <p:sldId id="324" r:id="rId8"/>
    <p:sldId id="328" r:id="rId9"/>
    <p:sldId id="313" r:id="rId10"/>
    <p:sldId id="318" r:id="rId11"/>
    <p:sldId id="314" r:id="rId12"/>
    <p:sldId id="315" r:id="rId13"/>
    <p:sldId id="322" r:id="rId14"/>
    <p:sldId id="316" r:id="rId15"/>
    <p:sldId id="317" r:id="rId16"/>
    <p:sldId id="32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F4D7-66AF-415B-9C5C-CF69034D21FE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B211-DFFA-4CDC-9F37-57824D051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7292DF-1CC9-4EEC-B376-3A008CC171DB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6846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7292DF-1CC9-4EEC-B376-3A008CC171DB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684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63817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5C05ADBD-D56B-41EA-B07A-E8DBF9A1F7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9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F9E-97D9-4961-90E6-F6EE1643FE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39E2-28A3-4CBF-BE15-4AFBA251B9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3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908050"/>
            <a:ext cx="8001000" cy="5111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CEA5-8380-4824-92BE-0B293B30E9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3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908050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540125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04D09-4EAE-45F3-948C-89ACD0E7B7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46B1-87F5-418B-B250-4B29749F13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27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88915"/>
            <a:ext cx="8569325" cy="638175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900" b="0"/>
            </a:lvl1pPr>
          </a:lstStyle>
          <a:p>
            <a:pPr>
              <a:defRPr/>
            </a:pPr>
            <a:fld id="{5C05ADBD-D56B-41EA-B07A-E8DBF9A1F7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0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3D3E-9B4C-4037-9CEC-A156CACA11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E4F4-DBCC-484C-A6C5-4C260852C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3924300" cy="5111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DA26-B8FA-4A0D-A84B-9157E0E448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8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1763-F2DD-4CE8-A0D1-BD5F6DE129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3D3E-9B4C-4037-9CEC-A156CACA11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3FF2-F6BB-40DF-B912-EAEC6F4C5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4E11-EE1B-4D16-A038-82CB1C02A7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39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860E-3A7C-4D0C-AA7B-37F039A9D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6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2CE0-960E-4BE0-B0FC-D40660C2A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03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F9E-97D9-4961-90E6-F6EE1643FE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39E2-28A3-4CBF-BE15-4AFBA251B9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0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908050"/>
            <a:ext cx="8001000" cy="5111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CEA5-8380-4824-92BE-0B293B30E9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29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46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908052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540127"/>
            <a:ext cx="39243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04D09-4EAE-45F3-948C-89ACD0E7B7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86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46B1-87F5-418B-B250-4B29749F13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080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E4F4-DBCC-484C-A6C5-4C260852C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39243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DA26-B8FA-4A0D-A84B-9157E0E448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1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1763-F2DD-4CE8-A0D1-BD5F6DE129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3FF2-F6BB-40DF-B912-EAEC6F4C5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4E11-EE1B-4D16-A038-82CB1C02A7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860E-3A7C-4D0C-AA7B-37F039A9D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2CE0-960E-4BE0-B0FC-D40660C2A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08050"/>
            <a:ext cx="8001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7651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9BC74-904B-4B4A-A83E-15F5AF4C201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2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08050"/>
            <a:ext cx="8001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1" y="7651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9BC74-904B-4B4A-A83E-15F5AF4C201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 b="1">
          <a:solidFill>
            <a:schemeClr val="tx2"/>
          </a:solidFill>
          <a:latin typeface="Verdana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uit.ru/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gif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Dgv958Zct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O0nCQYjU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952625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/>
              <a:t>Информация и информационные процессы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11175" y="28892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1175" y="3212976"/>
            <a:ext cx="8165281" cy="29523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Понятие </a:t>
            </a:r>
            <a:r>
              <a:rPr lang="ru-RU" sz="2000" dirty="0"/>
              <a:t>«</a:t>
            </a:r>
            <a:r>
              <a:rPr lang="ru-RU" sz="2000" dirty="0" smtClean="0"/>
              <a:t>информации».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Виды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Свойства </a:t>
            </a:r>
            <a:r>
              <a:rPr lang="ru-RU" sz="2000" dirty="0"/>
              <a:t>информации 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Единицы измерения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Хранение </a:t>
            </a:r>
            <a:r>
              <a:rPr lang="ru-RU" sz="2000" dirty="0"/>
              <a:t>информации; выбор способа хранения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Поиск и систематизация информации.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Информационные </a:t>
            </a:r>
            <a:r>
              <a:rPr lang="ru-RU" sz="2000" dirty="0"/>
              <a:t>процессы.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Классификация информационных процессов. </a:t>
            </a:r>
          </a:p>
        </p:txBody>
      </p:sp>
      <p:sp>
        <p:nvSpPr>
          <p:cNvPr id="3" name="Овал 2"/>
          <p:cNvSpPr/>
          <p:nvPr/>
        </p:nvSpPr>
        <p:spPr>
          <a:xfrm>
            <a:off x="251520" y="4293096"/>
            <a:ext cx="8217793" cy="27363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07988" y="874713"/>
            <a:ext cx="83740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АСУ, ИС</a:t>
            </a:r>
          </a:p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6305550" y="1839913"/>
            <a:ext cx="2382838" cy="1966913"/>
            <a:chOff x="3972" y="1159"/>
            <a:chExt cx="1501" cy="1239"/>
          </a:xfrm>
        </p:grpSpPr>
        <p:pic>
          <p:nvPicPr>
            <p:cNvPr id="69667" name="Picture 14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1159"/>
              <a:ext cx="10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68" name="Picture 145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" y="1465"/>
              <a:ext cx="66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9" name="Rectangle 150"/>
            <p:cNvSpPr>
              <a:spLocks noChangeArrowheads="1"/>
            </p:cNvSpPr>
            <p:nvPr/>
          </p:nvSpPr>
          <p:spPr bwMode="auto">
            <a:xfrm>
              <a:off x="4464" y="2164"/>
              <a:ext cx="100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</a:rPr>
                <a:t>регистратура</a:t>
              </a:r>
            </a:p>
          </p:txBody>
        </p:sp>
      </p:grpSp>
      <p:grpSp>
        <p:nvGrpSpPr>
          <p:cNvPr id="3" name="Group 190"/>
          <p:cNvGrpSpPr>
            <a:grpSpLocks/>
          </p:cNvGrpSpPr>
          <p:nvPr/>
        </p:nvGrpSpPr>
        <p:grpSpPr bwMode="auto">
          <a:xfrm>
            <a:off x="577850" y="1354138"/>
            <a:ext cx="3206750" cy="2474913"/>
            <a:chOff x="364" y="853"/>
            <a:chExt cx="2020" cy="1559"/>
          </a:xfrm>
        </p:grpSpPr>
        <p:pic>
          <p:nvPicPr>
            <p:cNvPr id="69662" name="Picture 16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1132"/>
              <a:ext cx="1020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63" name="Picture 15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1053"/>
              <a:ext cx="600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4" name="Rectangle 158"/>
            <p:cNvSpPr>
              <a:spLocks noChangeArrowheads="1"/>
            </p:cNvSpPr>
            <p:nvPr/>
          </p:nvSpPr>
          <p:spPr bwMode="auto">
            <a:xfrm>
              <a:off x="885" y="2178"/>
              <a:ext cx="104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</a:rPr>
                <a:t>Главный врач</a:t>
              </a:r>
            </a:p>
          </p:txBody>
        </p:sp>
        <p:pic>
          <p:nvPicPr>
            <p:cNvPr id="69665" name="Picture 148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1567"/>
              <a:ext cx="66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6" name="Rectangle 167"/>
            <p:cNvSpPr>
              <a:spLocks noChangeArrowheads="1"/>
            </p:cNvSpPr>
            <p:nvPr/>
          </p:nvSpPr>
          <p:spPr bwMode="auto">
            <a:xfrm>
              <a:off x="649" y="853"/>
              <a:ext cx="1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latin typeface="Arial" charset="0"/>
                </a:rPr>
                <a:t>сервер, база данных</a:t>
              </a:r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5541965" y="4341813"/>
            <a:ext cx="3273426" cy="2105025"/>
            <a:chOff x="3491" y="2735"/>
            <a:chExt cx="2062" cy="1326"/>
          </a:xfrm>
        </p:grpSpPr>
        <p:sp>
          <p:nvSpPr>
            <p:cNvPr id="112799" name="Rectangle 159"/>
            <p:cNvSpPr>
              <a:spLocks noChangeArrowheads="1"/>
            </p:cNvSpPr>
            <p:nvPr/>
          </p:nvSpPr>
          <p:spPr bwMode="auto">
            <a:xfrm>
              <a:off x="3491" y="2735"/>
              <a:ext cx="2062" cy="1326"/>
            </a:xfrm>
            <a:prstGeom prst="rect">
              <a:avLst/>
            </a:prstGeom>
            <a:solidFill>
              <a:srgbClr val="D1D1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99"/>
              </a:outerShdw>
            </a:effec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69659" name="Picture 170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" y="2829"/>
              <a:ext cx="7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60" name="Picture 17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" y="2829"/>
              <a:ext cx="7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1" name="Rectangle 172"/>
            <p:cNvSpPr>
              <a:spLocks noChangeArrowheads="1"/>
            </p:cNvSpPr>
            <p:nvPr/>
          </p:nvSpPr>
          <p:spPr bwMode="auto">
            <a:xfrm>
              <a:off x="3515" y="3566"/>
              <a:ext cx="202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</a:rPr>
                <a:t>Медицинское оборудование</a:t>
              </a:r>
            </a:p>
          </p:txBody>
        </p:sp>
      </p:grpSp>
      <p:grpSp>
        <p:nvGrpSpPr>
          <p:cNvPr id="5" name="Group 179"/>
          <p:cNvGrpSpPr>
            <a:grpSpLocks/>
          </p:cNvGrpSpPr>
          <p:nvPr/>
        </p:nvGrpSpPr>
        <p:grpSpPr bwMode="auto">
          <a:xfrm>
            <a:off x="584200" y="4341813"/>
            <a:ext cx="4770438" cy="2093912"/>
            <a:chOff x="368" y="2735"/>
            <a:chExt cx="3005" cy="1319"/>
          </a:xfrm>
        </p:grpSpPr>
        <p:sp>
          <p:nvSpPr>
            <p:cNvPr id="112791" name="Rectangle 151"/>
            <p:cNvSpPr>
              <a:spLocks noChangeArrowheads="1"/>
            </p:cNvSpPr>
            <p:nvPr/>
          </p:nvSpPr>
          <p:spPr bwMode="auto">
            <a:xfrm>
              <a:off x="368" y="2735"/>
              <a:ext cx="3005" cy="131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99"/>
              </a:outerShdw>
            </a:effec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9651" name="Rectangle 149"/>
            <p:cNvSpPr>
              <a:spLocks noChangeArrowheads="1"/>
            </p:cNvSpPr>
            <p:nvPr/>
          </p:nvSpPr>
          <p:spPr bwMode="auto">
            <a:xfrm>
              <a:off x="674" y="3524"/>
              <a:ext cx="246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</a:rPr>
                <a:t>рабочие места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</a:rPr>
                <a:t>врача, медсестры, лаборанта</a:t>
              </a:r>
            </a:p>
          </p:txBody>
        </p:sp>
        <p:pic>
          <p:nvPicPr>
            <p:cNvPr id="69652" name="Picture 160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2817"/>
              <a:ext cx="55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3" name="Picture 173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2741"/>
              <a:ext cx="36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4" name="Picture 16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3073"/>
              <a:ext cx="52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5" name="Picture 174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817"/>
              <a:ext cx="55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6" name="Picture 175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2741"/>
              <a:ext cx="36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7" name="Picture 176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3073"/>
              <a:ext cx="52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971675" y="2662238"/>
            <a:ext cx="5992813" cy="1854200"/>
            <a:chOff x="1242" y="1677"/>
            <a:chExt cx="3775" cy="1168"/>
          </a:xfrm>
        </p:grpSpPr>
        <p:pic>
          <p:nvPicPr>
            <p:cNvPr id="69643" name="Picture 139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" y="1677"/>
              <a:ext cx="117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4" name="Freeform 183"/>
            <p:cNvSpPr>
              <a:spLocks/>
            </p:cNvSpPr>
            <p:nvPr/>
          </p:nvSpPr>
          <p:spPr bwMode="auto">
            <a:xfrm>
              <a:off x="1423" y="1915"/>
              <a:ext cx="1839" cy="229"/>
            </a:xfrm>
            <a:custGeom>
              <a:avLst/>
              <a:gdLst>
                <a:gd name="T0" fmla="*/ 0 w 1839"/>
                <a:gd name="T1" fmla="*/ 0 h 229"/>
                <a:gd name="T2" fmla="*/ 0 w 1839"/>
                <a:gd name="T3" fmla="*/ 229 h 229"/>
                <a:gd name="T4" fmla="*/ 1839 w 1839"/>
                <a:gd name="T5" fmla="*/ 229 h 229"/>
                <a:gd name="T6" fmla="*/ 1839 w 1839"/>
                <a:gd name="T7" fmla="*/ 21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9"/>
                <a:gd name="T13" fmla="*/ 0 h 229"/>
                <a:gd name="T14" fmla="*/ 1839 w 1839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9" h="229">
                  <a:moveTo>
                    <a:pt x="0" y="0"/>
                  </a:moveTo>
                  <a:lnTo>
                    <a:pt x="0" y="229"/>
                  </a:lnTo>
                  <a:lnTo>
                    <a:pt x="1839" y="229"/>
                  </a:lnTo>
                  <a:lnTo>
                    <a:pt x="1839" y="21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9645" name="Freeform 184"/>
            <p:cNvSpPr>
              <a:spLocks/>
            </p:cNvSpPr>
            <p:nvPr/>
          </p:nvSpPr>
          <p:spPr bwMode="auto">
            <a:xfrm>
              <a:off x="3657" y="1749"/>
              <a:ext cx="1034" cy="395"/>
            </a:xfrm>
            <a:custGeom>
              <a:avLst/>
              <a:gdLst>
                <a:gd name="T0" fmla="*/ 1034 w 1034"/>
                <a:gd name="T1" fmla="*/ 0 h 395"/>
                <a:gd name="T2" fmla="*/ 1034 w 1034"/>
                <a:gd name="T3" fmla="*/ 395 h 395"/>
                <a:gd name="T4" fmla="*/ 0 w 1034"/>
                <a:gd name="T5" fmla="*/ 395 h 395"/>
                <a:gd name="T6" fmla="*/ 0 w 1034"/>
                <a:gd name="T7" fmla="*/ 166 h 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395"/>
                <a:gd name="T14" fmla="*/ 1034 w 1034"/>
                <a:gd name="T15" fmla="*/ 395 h 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395">
                  <a:moveTo>
                    <a:pt x="1034" y="0"/>
                  </a:moveTo>
                  <a:lnTo>
                    <a:pt x="1034" y="395"/>
                  </a:lnTo>
                  <a:lnTo>
                    <a:pt x="0" y="395"/>
                  </a:lnTo>
                  <a:lnTo>
                    <a:pt x="0" y="16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9646" name="Freeform 185"/>
            <p:cNvSpPr>
              <a:spLocks/>
            </p:cNvSpPr>
            <p:nvPr/>
          </p:nvSpPr>
          <p:spPr bwMode="auto">
            <a:xfrm>
              <a:off x="3595" y="1929"/>
              <a:ext cx="1422" cy="916"/>
            </a:xfrm>
            <a:custGeom>
              <a:avLst/>
              <a:gdLst>
                <a:gd name="T0" fmla="*/ 0 w 1422"/>
                <a:gd name="T1" fmla="*/ 0 h 916"/>
                <a:gd name="T2" fmla="*/ 0 w 1422"/>
                <a:gd name="T3" fmla="*/ 507 h 916"/>
                <a:gd name="T4" fmla="*/ 1422 w 1422"/>
                <a:gd name="T5" fmla="*/ 507 h 916"/>
                <a:gd name="T6" fmla="*/ 1422 w 1422"/>
                <a:gd name="T7" fmla="*/ 916 h 9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2"/>
                <a:gd name="T13" fmla="*/ 0 h 916"/>
                <a:gd name="T14" fmla="*/ 1422 w 1422"/>
                <a:gd name="T15" fmla="*/ 916 h 9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2" h="916">
                  <a:moveTo>
                    <a:pt x="0" y="0"/>
                  </a:moveTo>
                  <a:lnTo>
                    <a:pt x="0" y="507"/>
                  </a:lnTo>
                  <a:lnTo>
                    <a:pt x="1422" y="507"/>
                  </a:lnTo>
                  <a:lnTo>
                    <a:pt x="1422" y="91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9647" name="Freeform 186"/>
            <p:cNvSpPr>
              <a:spLocks/>
            </p:cNvSpPr>
            <p:nvPr/>
          </p:nvSpPr>
          <p:spPr bwMode="auto">
            <a:xfrm>
              <a:off x="3532" y="1929"/>
              <a:ext cx="472" cy="916"/>
            </a:xfrm>
            <a:custGeom>
              <a:avLst/>
              <a:gdLst>
                <a:gd name="T0" fmla="*/ 0 w 472"/>
                <a:gd name="T1" fmla="*/ 0 h 916"/>
                <a:gd name="T2" fmla="*/ 0 w 472"/>
                <a:gd name="T3" fmla="*/ 646 h 916"/>
                <a:gd name="T4" fmla="*/ 472 w 472"/>
                <a:gd name="T5" fmla="*/ 646 h 916"/>
                <a:gd name="T6" fmla="*/ 472 w 472"/>
                <a:gd name="T7" fmla="*/ 916 h 9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916"/>
                <a:gd name="T14" fmla="*/ 472 w 472"/>
                <a:gd name="T15" fmla="*/ 916 h 9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916">
                  <a:moveTo>
                    <a:pt x="0" y="0"/>
                  </a:moveTo>
                  <a:lnTo>
                    <a:pt x="0" y="646"/>
                  </a:lnTo>
                  <a:lnTo>
                    <a:pt x="472" y="646"/>
                  </a:lnTo>
                  <a:lnTo>
                    <a:pt x="472" y="916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9648" name="Freeform 187"/>
            <p:cNvSpPr>
              <a:spLocks/>
            </p:cNvSpPr>
            <p:nvPr/>
          </p:nvSpPr>
          <p:spPr bwMode="auto">
            <a:xfrm>
              <a:off x="2672" y="1950"/>
              <a:ext cx="763" cy="798"/>
            </a:xfrm>
            <a:custGeom>
              <a:avLst/>
              <a:gdLst>
                <a:gd name="T0" fmla="*/ 763 w 763"/>
                <a:gd name="T1" fmla="*/ 0 h 798"/>
                <a:gd name="T2" fmla="*/ 763 w 763"/>
                <a:gd name="T3" fmla="*/ 611 h 798"/>
                <a:gd name="T4" fmla="*/ 0 w 763"/>
                <a:gd name="T5" fmla="*/ 611 h 798"/>
                <a:gd name="T6" fmla="*/ 0 w 763"/>
                <a:gd name="T7" fmla="*/ 798 h 7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3"/>
                <a:gd name="T13" fmla="*/ 0 h 798"/>
                <a:gd name="T14" fmla="*/ 763 w 763"/>
                <a:gd name="T15" fmla="*/ 798 h 7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3" h="798">
                  <a:moveTo>
                    <a:pt x="763" y="0"/>
                  </a:moveTo>
                  <a:lnTo>
                    <a:pt x="763" y="611"/>
                  </a:lnTo>
                  <a:lnTo>
                    <a:pt x="0" y="611"/>
                  </a:lnTo>
                  <a:lnTo>
                    <a:pt x="0" y="798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9649" name="Freeform 188"/>
            <p:cNvSpPr>
              <a:spLocks/>
            </p:cNvSpPr>
            <p:nvPr/>
          </p:nvSpPr>
          <p:spPr bwMode="auto">
            <a:xfrm>
              <a:off x="1242" y="1943"/>
              <a:ext cx="2096" cy="805"/>
            </a:xfrm>
            <a:custGeom>
              <a:avLst/>
              <a:gdLst>
                <a:gd name="T0" fmla="*/ 2096 w 2096"/>
                <a:gd name="T1" fmla="*/ 0 h 805"/>
                <a:gd name="T2" fmla="*/ 2096 w 2096"/>
                <a:gd name="T3" fmla="*/ 472 h 805"/>
                <a:gd name="T4" fmla="*/ 0 w 2096"/>
                <a:gd name="T5" fmla="*/ 472 h 805"/>
                <a:gd name="T6" fmla="*/ 0 w 2096"/>
                <a:gd name="T7" fmla="*/ 805 h 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6"/>
                <a:gd name="T13" fmla="*/ 0 h 805"/>
                <a:gd name="T14" fmla="*/ 2096 w 2096"/>
                <a:gd name="T15" fmla="*/ 805 h 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6" h="805">
                  <a:moveTo>
                    <a:pt x="2096" y="0"/>
                  </a:moveTo>
                  <a:lnTo>
                    <a:pt x="2096" y="472"/>
                  </a:lnTo>
                  <a:lnTo>
                    <a:pt x="0" y="472"/>
                  </a:lnTo>
                  <a:lnTo>
                    <a:pt x="0" y="805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4005263" y="1566863"/>
            <a:ext cx="2062337" cy="463846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Поликлиника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574675" y="1037034"/>
            <a:ext cx="84618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автоматизированного проектирования (САПР)</a:t>
            </a:r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731963"/>
            <a:ext cx="3416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268788"/>
            <a:ext cx="2943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731963"/>
            <a:ext cx="29432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240213"/>
            <a:ext cx="37115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2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627297"/>
            <a:ext cx="6854824" cy="52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448" y="934626"/>
            <a:ext cx="5194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Геоинформационные системы 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82F9A-28EE-4D86-9692-8466947B4D0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798" y="1385489"/>
            <a:ext cx="8415262" cy="53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0123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http://www.infokart.ru/wp-content/uploads/2009/10/density.gif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6450587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Плотность населения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76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70" name="Oval 54"/>
          <p:cNvSpPr>
            <a:spLocks noChangeArrowheads="1"/>
          </p:cNvSpPr>
          <p:nvPr/>
        </p:nvSpPr>
        <p:spPr bwMode="auto">
          <a:xfrm>
            <a:off x="3702050" y="3170238"/>
            <a:ext cx="2800350" cy="2800350"/>
          </a:xfrm>
          <a:prstGeom prst="ellipse">
            <a:avLst/>
          </a:pr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1668" name="Picture 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919538"/>
            <a:ext cx="1255712" cy="1255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37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30225" y="896938"/>
            <a:ext cx="74660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</a:p>
          <a:p>
            <a:pPr marL="715963" lvl="1" indent="-258763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pPr marL="715963" lvl="1" indent="-258763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письменные задания</a:t>
            </a:r>
          </a:p>
          <a:p>
            <a:pPr marL="715963" lvl="1" indent="-258763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выездные школы, работа с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тьютором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(наставником)</a:t>
            </a:r>
          </a:p>
          <a:p>
            <a:pPr marL="715963" lvl="1" indent="-258763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 по Интернету, видеоконференции</a:t>
            </a:r>
          </a:p>
          <a:p>
            <a:pPr marL="715963" lvl="1" indent="-258763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53" name="Picture 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997325"/>
            <a:ext cx="11890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55" name="Rectangle 39"/>
          <p:cNvSpPr>
            <a:spLocks noChangeArrowheads="1"/>
          </p:cNvSpPr>
          <p:nvPr/>
        </p:nvSpPr>
        <p:spPr bwMode="auto">
          <a:xfrm>
            <a:off x="1665288" y="50434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тьютор</a:t>
            </a: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4338638" y="3382963"/>
            <a:ext cx="156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серверы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базы данных</a:t>
            </a:r>
          </a:p>
        </p:txBody>
      </p:sp>
      <p:pic>
        <p:nvPicPr>
          <p:cNvPr id="111664" name="Picture 4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008438"/>
            <a:ext cx="847725" cy="1400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1665" name="Picture 4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008438"/>
            <a:ext cx="847725" cy="1400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1666" name="Picture 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41750"/>
            <a:ext cx="1606550" cy="1157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1667" name="Picture 5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173663"/>
            <a:ext cx="1619250" cy="828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1669" name="Picture 5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035300"/>
            <a:ext cx="1162050" cy="1039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1671" name="Rectangle 55"/>
          <p:cNvSpPr>
            <a:spLocks noChangeArrowheads="1"/>
          </p:cNvSpPr>
          <p:nvPr/>
        </p:nvSpPr>
        <p:spPr bwMode="auto">
          <a:xfrm>
            <a:off x="4595813" y="5826125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Arial" charset="0"/>
              </a:rPr>
              <a:t>Интернет</a:t>
            </a:r>
          </a:p>
        </p:txBody>
      </p:sp>
      <p:sp>
        <p:nvSpPr>
          <p:cNvPr id="111672" name="AutoShape 56"/>
          <p:cNvSpPr>
            <a:spLocks noChangeArrowheads="1"/>
          </p:cNvSpPr>
          <p:nvPr/>
        </p:nvSpPr>
        <p:spPr bwMode="auto">
          <a:xfrm>
            <a:off x="3335338" y="4525963"/>
            <a:ext cx="769937" cy="309562"/>
          </a:xfrm>
          <a:prstGeom prst="leftRightArrow">
            <a:avLst>
              <a:gd name="adj1" fmla="val 50000"/>
              <a:gd name="adj2" fmla="val 49744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73" name="AutoShape 57"/>
          <p:cNvSpPr>
            <a:spLocks noChangeArrowheads="1"/>
          </p:cNvSpPr>
          <p:nvPr/>
        </p:nvSpPr>
        <p:spPr bwMode="auto">
          <a:xfrm>
            <a:off x="6100763" y="4584700"/>
            <a:ext cx="769937" cy="309563"/>
          </a:xfrm>
          <a:prstGeom prst="leftRightArrow">
            <a:avLst>
              <a:gd name="adj1" fmla="val 50000"/>
              <a:gd name="adj2" fmla="val 49743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74" name="AutoShape 58"/>
          <p:cNvSpPr>
            <a:spLocks noChangeArrowheads="1"/>
          </p:cNvSpPr>
          <p:nvPr/>
        </p:nvSpPr>
        <p:spPr bwMode="auto">
          <a:xfrm rot="-1480708">
            <a:off x="6056313" y="3941763"/>
            <a:ext cx="769937" cy="309562"/>
          </a:xfrm>
          <a:prstGeom prst="leftRightArrow">
            <a:avLst>
              <a:gd name="adj1" fmla="val 50000"/>
              <a:gd name="adj2" fmla="val 49744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75" name="AutoShape 59"/>
          <p:cNvSpPr>
            <a:spLocks noChangeArrowheads="1"/>
          </p:cNvSpPr>
          <p:nvPr/>
        </p:nvSpPr>
        <p:spPr bwMode="auto">
          <a:xfrm rot="1480708" flipV="1">
            <a:off x="6056313" y="5230813"/>
            <a:ext cx="769937" cy="309562"/>
          </a:xfrm>
          <a:prstGeom prst="leftRightArrow">
            <a:avLst>
              <a:gd name="adj1" fmla="val 50000"/>
              <a:gd name="adj2" fmla="val 49744"/>
            </a:avLst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78" name="Rectangle 62"/>
          <p:cNvSpPr>
            <a:spLocks noChangeArrowheads="1"/>
          </p:cNvSpPr>
          <p:nvPr/>
        </p:nvSpPr>
        <p:spPr bwMode="auto">
          <a:xfrm>
            <a:off x="476250" y="6080125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hlinkClick r:id="rId8"/>
              </a:rPr>
              <a:t>www.intuit.ru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1679" name="Picture 6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773738"/>
            <a:ext cx="2114550" cy="385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" name="Picture 3" descr="\\192.168.100.5\student\Картинки\Информатика\О компьютере с юмором\8b720a9167cd12033f7856d8e0bcf375.gif"/>
          <p:cNvPicPr>
            <a:picLocks noChangeAspect="1" noChangeArrowheads="1" noCrop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34" y="0"/>
            <a:ext cx="2118147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i="1" dirty="0" smtClean="0"/>
              <a:t>Компьютерные тренажеры</a:t>
            </a:r>
            <a:endParaRPr lang="ru-RU" sz="2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/>
              <a:t>Тренажер виртуальной сварки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03163" y="4030641"/>
            <a:ext cx="4041775" cy="639762"/>
          </a:xfrm>
        </p:spPr>
        <p:txBody>
          <a:bodyPr/>
          <a:lstStyle/>
          <a:p>
            <a:r>
              <a:rPr lang="ru-RU" sz="2000" dirty="0" smtClean="0"/>
              <a:t>Моделирование ситуаций 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55640" y="4641925"/>
            <a:ext cx="4041775" cy="2046213"/>
          </a:xfrm>
        </p:spPr>
        <p:txBody>
          <a:bodyPr/>
          <a:lstStyle/>
          <a:p>
            <a:r>
              <a:rPr lang="ru-RU" sz="1800" dirty="0" smtClean="0"/>
              <a:t>сварное </a:t>
            </a:r>
            <a:r>
              <a:rPr lang="ru-RU" sz="1800" dirty="0"/>
              <a:t>соединение;</a:t>
            </a:r>
          </a:p>
          <a:p>
            <a:r>
              <a:rPr lang="ru-RU" sz="1800" dirty="0"/>
              <a:t>положение заготовки;</a:t>
            </a:r>
          </a:p>
          <a:p>
            <a:r>
              <a:rPr lang="ru-RU" sz="1800" dirty="0"/>
              <a:t>выбор диаметра электрода, проволоки;</a:t>
            </a:r>
          </a:p>
          <a:p>
            <a:r>
              <a:rPr lang="ru-RU" sz="1800" dirty="0"/>
              <a:t>регулировка тока, скорости подачи проволоки;</a:t>
            </a:r>
          </a:p>
          <a:p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54E11-EE1B-4D16-A038-82CB1C02A7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https://zarnitza.ru/upload/medialibrary/other/blo%D1%81k/%D1%81%D0%B2%D0%B0%D1%80%D1%89%D0%B8%D0%BA%20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8" b="11109"/>
          <a:stretch/>
        </p:blipFill>
        <p:spPr bwMode="auto">
          <a:xfrm>
            <a:off x="203163" y="2440473"/>
            <a:ext cx="2604227" cy="14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3163" y="649769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https://zarnitza.ru/press-center/blog/trenazher-virtualnoy-svarki/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400" kern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endParaRPr lang="ru-RU" sz="3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9411" y="2924944"/>
            <a:ext cx="3390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>
                <a:solidFill>
                  <a:srgbClr val="000000"/>
                </a:solidFill>
                <a:latin typeface="Montserrat"/>
              </a:rPr>
              <a:t>Экономически </a:t>
            </a:r>
            <a:r>
              <a:rPr lang="ru-RU" sz="1600" i="1" dirty="0">
                <a:solidFill>
                  <a:srgbClr val="000000"/>
                </a:solidFill>
                <a:latin typeface="Montserrat"/>
              </a:rPr>
              <a:t>эффективный</a:t>
            </a:r>
            <a:r>
              <a:rPr lang="ru-RU" sz="1600" dirty="0">
                <a:solidFill>
                  <a:srgbClr val="000000"/>
                </a:solidFill>
                <a:latin typeface="Montserrat"/>
              </a:rPr>
              <a:t>. Не требует затрат на расходные материалы.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>
                <a:solidFill>
                  <a:srgbClr val="000000"/>
                </a:solidFill>
                <a:latin typeface="Montserrat"/>
              </a:rPr>
              <a:t>Безопасный</a:t>
            </a:r>
            <a:r>
              <a:rPr lang="ru-RU" sz="1600" dirty="0">
                <a:solidFill>
                  <a:srgbClr val="000000"/>
                </a:solidFill>
                <a:latin typeface="Montserrat"/>
              </a:rPr>
              <a:t>. Нет возможности получения физических травм во время работы с оборудованием.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err="1">
                <a:solidFill>
                  <a:srgbClr val="000000"/>
                </a:solidFill>
                <a:latin typeface="Montserrat"/>
              </a:rPr>
              <a:t>Экологичный</a:t>
            </a:r>
            <a:r>
              <a:rPr lang="ru-RU" sz="1600" dirty="0">
                <a:solidFill>
                  <a:srgbClr val="000000"/>
                </a:solidFill>
                <a:latin typeface="Montserrat"/>
              </a:rPr>
              <a:t>. Не оказывающий вредного влияния на человека и окружающую среду.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>
                <a:solidFill>
                  <a:srgbClr val="000000"/>
                </a:solidFill>
                <a:latin typeface="Montserrat"/>
              </a:rPr>
              <a:t>Высокоэффективный</a:t>
            </a:r>
            <a:r>
              <a:rPr lang="ru-RU" sz="1600" dirty="0">
                <a:solidFill>
                  <a:srgbClr val="000000"/>
                </a:solidFill>
                <a:latin typeface="Montserrat"/>
              </a:rPr>
              <a:t>. Виртуальный инструктор, корректирующий действия ученика.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9411" y="1585201"/>
            <a:ext cx="3159013" cy="11237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ru-RU" sz="1600" dirty="0">
                <a:solidFill>
                  <a:schemeClr val="dk1"/>
                </a:solidFill>
              </a:rPr>
              <a:t>Преимущества виртуальной сварки по сравнению с механическим: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921" y="2430224"/>
            <a:ext cx="2059715" cy="15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Самостоятельная работа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Информация – это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Информатика изучает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500 дискет по 1 Мб содержат больше информации, чем 1 Гб. Утверждение верно или нет?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1 фильм «весит» 700 Мб. На винчестер объемом 1 Тб войдет не больше…. Фильмов.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Каким образом животные получают информацию, например, собака?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8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Хранение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0814" y="1695558"/>
            <a:ext cx="4824536" cy="43916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 dirty="0" smtClean="0"/>
              <a:t>любой </a:t>
            </a:r>
            <a:r>
              <a:rPr lang="ru-RU" altLang="ru-RU" sz="1800" b="1" dirty="0"/>
              <a:t>материальный предмет </a:t>
            </a:r>
            <a:r>
              <a:rPr lang="ru-RU" altLang="ru-RU" sz="1800" dirty="0"/>
              <a:t>(бумага, камень, дерево, стол, классная доска, звездная пыль, мусор на полу и т. д.);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волны различной природы</a:t>
            </a:r>
            <a:r>
              <a:rPr lang="ru-RU" altLang="ru-RU" sz="1800" dirty="0"/>
              <a:t>: акустическая (звук), электромагнитная (свет, ра­диоволна), гравитационная (давление, притяжение) и т. д.;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вещество </a:t>
            </a:r>
            <a:r>
              <a:rPr lang="ru-RU" altLang="ru-RU" sz="1800" b="1" dirty="0"/>
              <a:t>в различном состоянии</a:t>
            </a:r>
            <a:r>
              <a:rPr lang="ru-RU" altLang="ru-RU" sz="1800" dirty="0"/>
              <a:t>: концентрация молекул в жидком растворе, температура и давление газа и т. д.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Машинные </a:t>
            </a:r>
            <a:r>
              <a:rPr lang="ru-RU" altLang="ru-RU" sz="1800" b="1" dirty="0"/>
              <a:t>носители информации</a:t>
            </a:r>
            <a:r>
              <a:rPr lang="ru-RU" altLang="ru-RU" sz="1800" dirty="0"/>
              <a:t>: перфоленты, перфокарты, магнитные ленты, магнитные диски, оптические диски и т. д</a:t>
            </a:r>
            <a:r>
              <a:rPr lang="ru-RU" altLang="ru-RU" sz="1800" dirty="0" smtClean="0"/>
              <a:t>.</a:t>
            </a:r>
            <a:endParaRPr lang="ru-RU" alt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48138"/>
            <a:ext cx="9143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ru-RU" altLang="ru-RU" sz="2000" b="1" kern="0" dirty="0">
                <a:solidFill>
                  <a:srgbClr val="000000"/>
                </a:solidFill>
              </a:rPr>
              <a:t>Информация всегда связана с материальным </a:t>
            </a:r>
            <a:r>
              <a:rPr lang="ru-RU" altLang="ru-RU" sz="2000" b="1" kern="0" dirty="0" smtClean="0">
                <a:solidFill>
                  <a:srgbClr val="000000"/>
                </a:solidFill>
              </a:rPr>
              <a:t>носителем</a:t>
            </a:r>
            <a:endParaRPr lang="ru-RU" altLang="ru-RU" sz="2000" b="1" kern="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42725"/>
            <a:ext cx="914350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dirty="0"/>
              <a:t>Носитель информации — среда для записи и хранения информации.</a:t>
            </a:r>
          </a:p>
        </p:txBody>
      </p:sp>
      <p:pic>
        <p:nvPicPr>
          <p:cNvPr id="3074" name="Picture 2" descr="http://go2.imgsmail.ru/imgpreview?key=1df77549e0040cb7&amp;mb=imgdb_preview_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6" y="1693196"/>
            <a:ext cx="200662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izone.info/data/2005/06/11/images/ta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 bwMode="auto">
          <a:xfrm>
            <a:off x="7217657" y="1674214"/>
            <a:ext cx="1666875" cy="11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s-wall.ru/fg/46/belyy_shum_1280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14083"/>
          <a:stretch/>
        </p:blipFill>
        <p:spPr bwMode="auto">
          <a:xfrm>
            <a:off x="310327" y="3129906"/>
            <a:ext cx="1980220" cy="10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00igr.net/datai/astronomija/Kosmos-2/0011-020-Galakt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03" y="2996952"/>
            <a:ext cx="169604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uddcanaday.com/rudd-wp/wp-content/uploads/2014/02/Punched_c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3" y="4302692"/>
            <a:ext cx="20076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vkurse.ua/i/2009-08/anomalnye-svoystva-vod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8" y="5378965"/>
            <a:ext cx="1700097" cy="8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4.bp.blogspot.com/-bi8nNaPZZGw/UVGRJKCHlFI/AAAAAAAABuM/GkhbOm0W5wQ/s1600/%D0%BC%D0%BE%D0%B7%D0%B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57" y="4344312"/>
            <a:ext cx="1748983" cy="17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Информационные процессы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496944" cy="413305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b="1" i="1" dirty="0" smtClean="0"/>
              <a:t>Информационные процессы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- </a:t>
            </a:r>
            <a:r>
              <a:rPr lang="ru-RU" altLang="ru-RU" sz="2400" b="1" dirty="0" smtClean="0"/>
              <a:t>процессы сбора, обработки, накопления, хранения, поиска и распространения информации</a:t>
            </a:r>
            <a:r>
              <a:rPr lang="en-US" altLang="ru-RU" sz="2400" b="1" dirty="0" smtClean="0"/>
              <a:t> </a:t>
            </a:r>
            <a:endParaRPr lang="ru-RU" altLang="ru-RU" sz="2400" b="1" dirty="0" smtClean="0"/>
          </a:p>
          <a:p>
            <a:pPr marL="0" indent="0" algn="ctr" eaLnBrk="1" hangingPunct="1">
              <a:buNone/>
            </a:pPr>
            <a:r>
              <a:rPr lang="en-US" altLang="ru-RU" sz="1800" dirty="0" smtClean="0"/>
              <a:t>(</a:t>
            </a:r>
            <a:r>
              <a:rPr lang="ru-RU" altLang="ru-RU" sz="1800" dirty="0" smtClean="0"/>
              <a:t>ФЗ </a:t>
            </a:r>
            <a:r>
              <a:rPr lang="ru-RU" altLang="ru-RU" sz="1800" dirty="0"/>
              <a:t>"Об информации, информационных технологиях и защите информации" от 8 июля 2006 г</a:t>
            </a:r>
            <a:r>
              <a:rPr lang="ru-RU" altLang="ru-RU" sz="1800" dirty="0" smtClean="0"/>
              <a:t>.</a:t>
            </a:r>
            <a:r>
              <a:rPr lang="en-US" altLang="ru-RU" sz="1800" dirty="0" smtClean="0"/>
              <a:t>)</a:t>
            </a:r>
            <a:r>
              <a:rPr lang="ru-RU" altLang="ru-RU" sz="1800" dirty="0" smtClean="0"/>
              <a:t> </a:t>
            </a:r>
            <a:endParaRPr lang="ru-RU" altLang="ru-RU" sz="1800" b="1" dirty="0" smtClean="0"/>
          </a:p>
          <a:p>
            <a:pPr marL="0" indent="0" algn="just" eaLnBrk="1" hangingPunct="1">
              <a:buNone/>
            </a:pPr>
            <a:endParaRPr lang="ru-RU" altLang="ru-RU" sz="2400" dirty="0" smtClean="0"/>
          </a:p>
          <a:p>
            <a:pPr marL="0" indent="0" algn="ctr" eaLnBrk="1" hangingPunct="1">
              <a:buNone/>
            </a:pPr>
            <a:r>
              <a:rPr lang="ru-RU" altLang="ru-RU" sz="2400" dirty="0" smtClean="0"/>
              <a:t>Информация проявляется именно в информационных процессах</a:t>
            </a:r>
          </a:p>
        </p:txBody>
      </p:sp>
      <p:pic>
        <p:nvPicPr>
          <p:cNvPr id="114692" name="Picture 6" descr="MCBS0060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3717032"/>
            <a:ext cx="2362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8" descr="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84614"/>
            <a:ext cx="3352800" cy="17526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4694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8719270"/>
              </p:ext>
            </p:extLst>
          </p:nvPr>
        </p:nvGraphicFramePr>
        <p:xfrm>
          <a:off x="7452320" y="3858443"/>
          <a:ext cx="150018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Точечный рисунок" r:id="rId5" imgW="2914286" imgH="3514286" progId="PBrush">
                  <p:embed/>
                </p:oleObj>
              </mc:Choice>
              <mc:Fallback>
                <p:oleObj name="Точечный рисунок" r:id="rId5" imgW="2914286" imgH="3514286" progId="PBrush">
                  <p:embed/>
                  <p:pic>
                    <p:nvPicPr>
                      <p:cNvPr id="0" name="Picture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858443"/>
                        <a:ext cx="1500188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5" name="Picture 12" descr="стопка дисков_1_слита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3318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90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Рисунок 4" descr="silent_h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451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6286520"/>
            <a:ext cx="827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https://www.youtube.com/watch?v=3Dgv958Zcto</a:t>
            </a:r>
            <a:r>
              <a:rPr lang="ru-RU" dirty="0" smtClean="0"/>
              <a:t> (ЦОД – 8 </a:t>
            </a:r>
            <a:r>
              <a:rPr lang="ru-RU" dirty="0" err="1" smtClean="0"/>
              <a:t>мн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38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952625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altLang="ru-RU" sz="4400" dirty="0" smtClean="0"/>
              <a:t>Информационные технологии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11175" y="288925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632848" cy="28803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Основные определения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Информационные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Информационное общество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Этапы развития ИО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Информационная культура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86454"/>
            <a:ext cx="857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https://www.youtube.com/watch?v=zMO0nCQYjUc</a:t>
            </a:r>
            <a:r>
              <a:rPr lang="ru-RU" dirty="0" smtClean="0"/>
              <a:t> (Информационное общество – 9 мин)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Основные определения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go3.imgsmail.ru/imgpreview?key=1e73885ca9d3af45&amp;mb=imgdb_preview_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" y="1303058"/>
            <a:ext cx="1223516" cy="12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1.imgsmail.ru/imgpreview?key=375b2b46449defd6&amp;mb=imgdb_preview_1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94" y="2322296"/>
            <a:ext cx="1370129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4127.vk.me/u74555009/106434560/x_220abdf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6" y="3403781"/>
            <a:ext cx="1607322" cy="12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02648" y="2108841"/>
            <a:ext cx="5898078" cy="1390229"/>
          </a:xfrm>
          <a:prstGeom prst="rightArrow">
            <a:avLst>
              <a:gd name="adj1" fmla="val 73741"/>
              <a:gd name="adj2" fmla="val 268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0000"/>
                </a:solidFill>
              </a:rPr>
              <a:t>Информатизация</a:t>
            </a:r>
            <a:r>
              <a:rPr lang="ru-RU" sz="1600" dirty="0">
                <a:solidFill>
                  <a:srgbClr val="000000"/>
                </a:solidFill>
              </a:rPr>
              <a:t> – процесс, при котором создаются условия, удовлетворяющие потребностям любого человека в получении необходимой информации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609444" y="1123582"/>
            <a:ext cx="5770868" cy="1321545"/>
          </a:xfrm>
          <a:prstGeom prst="leftArrow">
            <a:avLst>
              <a:gd name="adj1" fmla="val 72676"/>
              <a:gd name="adj2" fmla="val 23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0000"/>
                </a:solidFill>
              </a:rPr>
              <a:t>Компьютер - </a:t>
            </a:r>
            <a:r>
              <a:rPr lang="ru-RU" sz="1600" dirty="0">
                <a:solidFill>
                  <a:srgbClr val="000000"/>
                </a:solidFill>
              </a:rPr>
              <a:t>устройство или система, способное выполнять заданную, чётко определённую изменяемую последовательность операций. 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1918148" y="3298394"/>
            <a:ext cx="5681945" cy="1134126"/>
          </a:xfrm>
          <a:prstGeom prst="leftArrow">
            <a:avLst>
              <a:gd name="adj1" fmla="val 72676"/>
              <a:gd name="adj2" fmla="val 23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00"/>
                </a:solidFill>
              </a:rPr>
              <a:t>Компьютеризация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ru-RU" dirty="0">
                <a:solidFill>
                  <a:srgbClr val="000000"/>
                </a:solidFill>
              </a:rPr>
              <a:t>процесс оснащения компьютерной техникой</a:t>
            </a:r>
          </a:p>
        </p:txBody>
      </p:sp>
      <p:pic>
        <p:nvPicPr>
          <p:cNvPr id="11" name="Picture 4" descr="http://go1.imgsmail.ru/imgpreview?key=375b2b46449defd6&amp;mb=imgdb_preview_1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07" y="5661248"/>
            <a:ext cx="1201675" cy="8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е равно 6"/>
          <p:cNvSpPr/>
          <p:nvPr/>
        </p:nvSpPr>
        <p:spPr>
          <a:xfrm>
            <a:off x="3524647" y="6055093"/>
            <a:ext cx="1080120" cy="449261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0000"/>
              </a:solidFill>
            </a:endParaRPr>
          </a:p>
        </p:txBody>
      </p:sp>
      <p:pic>
        <p:nvPicPr>
          <p:cNvPr id="13" name="Picture 6" descr="http://cs4127.vk.me/u74555009/106434560/x_220abdf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33257"/>
            <a:ext cx="1041362" cy="7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1847198" y="4268278"/>
            <a:ext cx="5752895" cy="1392970"/>
          </a:xfrm>
          <a:prstGeom prst="rightArrow">
            <a:avLst>
              <a:gd name="adj1" fmla="val 57080"/>
              <a:gd name="adj2" fmla="val 268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00"/>
                </a:solidFill>
              </a:rPr>
              <a:t>Цифровизация - </a:t>
            </a:r>
            <a:r>
              <a:rPr lang="ru-RU" dirty="0">
                <a:solidFill>
                  <a:srgbClr val="000000"/>
                </a:solidFill>
              </a:rPr>
              <a:t>это повсеместное внедрение цифровых технологий в различные сферы жизни</a:t>
            </a:r>
          </a:p>
        </p:txBody>
      </p:sp>
      <p:pic>
        <p:nvPicPr>
          <p:cNvPr id="1026" name="Picture 2" descr="Цифровизация образования — основные плюсы и минусы | Плюсы и мин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33" y="4525697"/>
            <a:ext cx="1116419" cy="8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82F9A-28EE-4D86-9692-8466947B4D0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58" y="980727"/>
            <a:ext cx="66247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cs typeface="Times New Roman" pitchFamily="18" charset="0"/>
              </a:rPr>
              <a:t>информационные </a:t>
            </a:r>
            <a:r>
              <a:rPr lang="ru-RU" b="1" dirty="0">
                <a:cs typeface="Times New Roman" pitchFamily="18" charset="0"/>
              </a:rPr>
              <a:t>технологии </a:t>
            </a:r>
            <a:r>
              <a:rPr lang="ru-RU" dirty="0">
                <a:cs typeface="Times New Roman" pitchFamily="18" charset="0"/>
              </a:rPr>
              <a:t>- процессы, методы поиска, сбора, хранения, обработки, предоставления, распространения информации и способы осуществления таких процессов и методов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cs typeface="Times New Roman" pitchFamily="18" charset="0"/>
              </a:rPr>
              <a:t>информационная </a:t>
            </a:r>
            <a:r>
              <a:rPr lang="ru-RU" b="1" dirty="0">
                <a:cs typeface="Times New Roman" pitchFamily="18" charset="0"/>
              </a:rPr>
              <a:t>система</a:t>
            </a:r>
            <a:r>
              <a:rPr lang="ru-RU" dirty="0">
                <a:cs typeface="Times New Roman" pitchFamily="18" charset="0"/>
              </a:rPr>
              <a:t> - совокупность содержащейся в базах данных информации и обеспечивающих ее обработку информационных технологий и технических средств</a:t>
            </a:r>
            <a:r>
              <a:rPr lang="ru-RU" dirty="0" smtClean="0">
                <a:cs typeface="Times New Roman" pitchFamily="18" charset="0"/>
              </a:rPr>
              <a:t>;</a:t>
            </a:r>
            <a:endParaRPr lang="en-US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kern="0" dirty="0"/>
              <a:t>Цифровые технологии</a:t>
            </a:r>
            <a:r>
              <a:rPr lang="ru-RU" kern="0" dirty="0"/>
              <a:t> (англ. </a:t>
            </a:r>
            <a:r>
              <a:rPr lang="ru-RU" kern="0" dirty="0" err="1"/>
              <a:t>Digital</a:t>
            </a:r>
            <a:r>
              <a:rPr lang="ru-RU" kern="0" dirty="0"/>
              <a:t> </a:t>
            </a:r>
            <a:r>
              <a:rPr lang="ru-RU" kern="0" dirty="0" err="1"/>
              <a:t>technology</a:t>
            </a:r>
            <a:r>
              <a:rPr lang="ru-RU" kern="0" dirty="0"/>
              <a:t>) — технологии, которые основаны на представлении сигналов дискретными </a:t>
            </a:r>
            <a:r>
              <a:rPr lang="ru-RU" kern="0" dirty="0" smtClean="0"/>
              <a:t>полосами</a:t>
            </a:r>
            <a:br>
              <a:rPr lang="ru-RU" kern="0" dirty="0" smtClean="0"/>
            </a:br>
            <a:r>
              <a:rPr lang="ru-RU" kern="0" dirty="0"/>
              <a:t> аналоговых уровней, а не в виде непрерывного спектра.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236" y="28699"/>
            <a:ext cx="68050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определения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go3.imgsmail.ru/imgpreview?key=7842286fe89a73c0&amp;mb=imgdb_preview_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728192" cy="12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tu.kz/templates/images/inf_b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3"/>
          <a:stretch/>
        </p:blipFill>
        <p:spPr bwMode="auto">
          <a:xfrm>
            <a:off x="323528" y="2713351"/>
            <a:ext cx="1740377" cy="12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40" y="4437112"/>
            <a:ext cx="1788280" cy="13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5"/>
          <p:cNvSpPr txBox="1">
            <a:spLocks noGrp="1"/>
          </p:cNvSpPr>
          <p:nvPr/>
        </p:nvSpPr>
        <p:spPr bwMode="auto">
          <a:xfrm>
            <a:off x="7005638" y="6211888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5CC7925-B195-49A6-BDFE-AAD25383F319}" type="slidenum">
              <a:rPr lang="ru-RU" altLang="ru-RU" sz="1800" b="1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800" b="1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endParaRPr lang="ru-RU" altLang="ru-RU" sz="3400" dirty="0" smtClean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7544" y="1052736"/>
            <a:ext cx="8209731" cy="552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15963" indent="-2587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подготовка документов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поиск информации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телекоммуникации (сети, Интернет, электронная почта)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автоматизированные системы управления (АСУ)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системы автоматизированного проектирования (САПР)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геоинформационные системы (на основе карт, снимков со спутника)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altLang="ru-RU" sz="2400" dirty="0"/>
              <a:t>обучение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/>
              <a:t>электронные учебники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/>
              <a:t>компьютерные тренажеры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/>
              <a:t>дистанционное обучение (через Интернет</a:t>
            </a:r>
            <a:r>
              <a:rPr lang="ru-RU" altLang="ru-RU" sz="2000" dirty="0" smtClean="0"/>
              <a:t>)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4657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bldLvl="2"/>
    </p:bldLst>
  </p:timing>
</p:sld>
</file>

<file path=ppt/theme/theme1.xml><?xml version="1.0" encoding="utf-8"?>
<a:theme xmlns:a="http://schemas.openxmlformats.org/drawingml/2006/main" name="Профиль">
  <a:themeElements>
    <a:clrScheme name="Профиль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33FF"/>
      </a:hlink>
      <a:folHlink>
        <a:srgbClr val="CC00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офиль">
  <a:themeElements>
    <a:clrScheme name="Профиль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33FF"/>
      </a:hlink>
      <a:folHlink>
        <a:srgbClr val="CC00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590</Words>
  <Application>Microsoft Office PowerPoint</Application>
  <PresentationFormat>Экран (4:3)</PresentationFormat>
  <Paragraphs>105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Montserrat</vt:lpstr>
      <vt:lpstr>Times New Roman</vt:lpstr>
      <vt:lpstr>Verdana</vt:lpstr>
      <vt:lpstr>Wingdings</vt:lpstr>
      <vt:lpstr>Профиль</vt:lpstr>
      <vt:lpstr>1_Профиль</vt:lpstr>
      <vt:lpstr>Точечный рисунок</vt:lpstr>
      <vt:lpstr>Информация и информационные процессы</vt:lpstr>
      <vt:lpstr>Самостоятельная работа</vt:lpstr>
      <vt:lpstr>Хранение информации</vt:lpstr>
      <vt:lpstr>Информационные процессы</vt:lpstr>
      <vt:lpstr>Презентация PowerPoint</vt:lpstr>
      <vt:lpstr>Информационные технологии</vt:lpstr>
      <vt:lpstr>Основные определения</vt:lpstr>
      <vt:lpstr>Презентация PowerPoint</vt:lpstr>
      <vt:lpstr>Информационные технологии</vt:lpstr>
      <vt:lpstr>Информационные технологии</vt:lpstr>
      <vt:lpstr>Информационные технологии</vt:lpstr>
      <vt:lpstr>Презентация PowerPoint</vt:lpstr>
      <vt:lpstr>Презентация PowerPoint</vt:lpstr>
      <vt:lpstr>Информационные технологии</vt:lpstr>
      <vt:lpstr>Компьютерные тренажеры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</dc:title>
  <dc:creator>Irina</dc:creator>
  <cp:lastModifiedBy>Дружинина Ирина Владимировна</cp:lastModifiedBy>
  <cp:revision>103</cp:revision>
  <dcterms:created xsi:type="dcterms:W3CDTF">2015-09-02T15:01:35Z</dcterms:created>
  <dcterms:modified xsi:type="dcterms:W3CDTF">2023-04-10T06:51:23Z</dcterms:modified>
</cp:coreProperties>
</file>